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A7632-1CB2-468D-A4D3-89F4D2EC80A4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E12AF-A121-4B70-A600-E8072CC90F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587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E12AF-A121-4B70-A600-E8072CC90FB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27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9430C-807D-F947-7A87-FE5F62824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C6E4F0-2B66-F7BF-92AB-792B8DF4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2CA752-FF83-664D-A05B-FE0554FC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2473CB-BAEC-F74C-A46C-3755DB18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F98D41-5CB3-E7EB-ACF6-A7048042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494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A2D7B-56E2-7600-3423-3B12D9FE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1D6D23-113D-BD43-830F-8D13CB233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CCC2E8-30C5-6B0C-15B3-96496FEC5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0D51F9-A6F0-C96F-D5B3-8EC8F70C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E0A5DE-0E7C-6648-F5DB-6EB8108E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860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517CAD6-E867-B641-3F75-778CE4BEA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DDE437-102B-839F-5561-1A298F1B9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ADAB13-6DF1-AD40-9377-2EED01AD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FBD78B-D2A9-48A1-5855-7CC71342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966531-3058-4BBB-0CE6-7E60211F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9C311-69C7-4F6F-F742-0C69DDA1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749CE6-E04E-3397-E8EC-9C55B66B2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A1A763-0654-2394-D7E1-DE70C6C6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44055A-953D-DFBD-74CD-0B2208E2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FF948E-AB91-217C-EED1-911D6D01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76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B84B49-0E43-A81E-48FF-166BF92AC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12761D-4885-5541-3D58-D509A83EA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B04112-1CA2-045E-9A37-CE95F0F2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6009E5-107F-8649-78DA-8A6FDF8E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F23925-E990-F90F-EB74-B2A9689EE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069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37E4B-FA4E-911F-00D3-BD4FCE25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31AE3F-922C-7A0E-DA67-FE2E3E44B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1DFA28-1856-26E5-5584-25EF25397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61B9E5-1989-C62C-F9E7-D7E5142D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86BC0C-859E-BA2F-EA04-788942EA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23FC4F-E627-E6C2-EDF6-A9CF13EB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860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B1D0E-092E-055E-155A-5883354F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96EC84-A626-9483-4577-12238EF27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F9DFEF-4144-18B8-2D9D-7B5234A48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74E8A7B-5F3B-4DC6-E804-AC4A60DE3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A4F992-494C-6296-0E27-C8EB61057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975F91F-B050-6332-F28C-EDA769D5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FBC1504-8174-B1FA-A073-784F16ED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F8DD05-BB75-071C-315E-613CB0B6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888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13DFE-E1FD-53AD-E0FC-AFB5459D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F6BC15-9AB6-62C0-FD50-A1621752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8F05533-4B45-14DF-8236-12B8B8C3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4A0F317-4553-89EF-10E4-15A3115F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853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205204-F902-BAA3-FFEB-A19A5C17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D63D0C2-4FA9-E5F5-FC06-C3678583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B3C2D3-5649-3A70-D392-D762AAE2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47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0FC72-D3F7-1F9D-E175-E681228F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EE80FE-462C-5F25-1C15-04464EE2E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B3E23F-14D6-AB56-D77C-4E9467AF8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B84B58-FAA5-F90E-E40C-BE55C5D8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BB5254-2A6F-5A59-4403-711FC1BE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B2FEBD-EE28-737F-A537-2398FF95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387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F0C07-4000-C7BF-48A4-848BFE37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BABFDB-3172-4C6C-5D16-C7B0A8557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9BC518-346A-93AB-318E-C7EC73717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CA3B2A-9D26-9E14-E75A-BB98B9E8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04C3D5-3C29-239C-0A1A-A9CE53F2F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035012-97F6-F288-54A4-A7123D8A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06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0D3988A-5FFC-25D9-06B4-E27869D5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410451-2EF4-F85A-2EE1-BE41FBD43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FB0E0F-7C48-07B6-81EA-ADD20F539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D7EAB1-1880-4EEC-A1EC-3AC4D9E34B9F}" type="datetimeFigureOut">
              <a:rPr lang="es-ES" smtClean="0"/>
              <a:t>16/04/2025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7366C0-BEA0-8830-EE23-EEDA47F32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B6E69C-C5BC-DAAE-3E6C-FF79C0A6B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BA6930-D747-4267-AF5E-FE175C5B364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63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a historia del logo de Apple y evolución de la manzana">
            <a:extLst>
              <a:ext uri="{FF2B5EF4-FFF2-40B4-BE49-F238E27FC236}">
                <a16:creationId xmlns:a16="http://schemas.microsoft.com/office/drawing/2014/main" id="{CA7397A9-67E2-1240-08EA-AC1CED39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5" r="16117" b="67"/>
          <a:stretch/>
        </p:blipFill>
        <p:spPr bwMode="auto">
          <a:xfrm>
            <a:off x="2290713" y="10"/>
            <a:ext cx="990128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2D0838-6CB0-8F17-8F43-65F139C61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96" y="964913"/>
            <a:ext cx="3830557" cy="725159"/>
          </a:xfrm>
        </p:spPr>
        <p:txBody>
          <a:bodyPr anchor="b">
            <a:normAutofit/>
          </a:bodyPr>
          <a:lstStyle/>
          <a:p>
            <a:r>
              <a:rPr lang="es-ES" sz="4400" b="1" dirty="0">
                <a:solidFill>
                  <a:schemeClr val="bg1"/>
                </a:solidFill>
              </a:rPr>
              <a:t>Apple.com</a:t>
            </a:r>
            <a:endParaRPr lang="es-ES" sz="4400" b="1" i="1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52649A-7E65-82C0-FB14-6D3D3F3CE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9" y="5627066"/>
            <a:ext cx="3019364" cy="70944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ES" sz="2000" dirty="0">
                <a:solidFill>
                  <a:schemeClr val="bg1"/>
                </a:solidFill>
              </a:rPr>
              <a:t>Alberto Bolta Sanmateu	</a:t>
            </a:r>
          </a:p>
          <a:p>
            <a:pPr algn="l"/>
            <a:r>
              <a:rPr lang="es-ES" sz="2000" dirty="0">
                <a:solidFill>
                  <a:schemeClr val="bg1"/>
                </a:solidFill>
              </a:rPr>
              <a:t>1º DAW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04AD657-95A0-9289-5253-6A2AD42D6912}"/>
              </a:ext>
            </a:extLst>
          </p:cNvPr>
          <p:cNvSpPr txBox="1">
            <a:spLocks/>
          </p:cNvSpPr>
          <p:nvPr/>
        </p:nvSpPr>
        <p:spPr>
          <a:xfrm>
            <a:off x="31629" y="3074046"/>
            <a:ext cx="3877692" cy="13190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i="1" dirty="0" err="1">
                <a:solidFill>
                  <a:schemeClr val="bg1"/>
                </a:solidFill>
              </a:rPr>
              <a:t>Design</a:t>
            </a:r>
            <a:r>
              <a:rPr lang="es-ES" sz="4000" i="1" dirty="0">
                <a:solidFill>
                  <a:schemeClr val="bg1"/>
                </a:solidFill>
              </a:rPr>
              <a:t>, </a:t>
            </a:r>
            <a:r>
              <a:rPr lang="es-ES" sz="4000" i="1" dirty="0" err="1">
                <a:solidFill>
                  <a:schemeClr val="bg1"/>
                </a:solidFill>
              </a:rPr>
              <a:t>Innovation</a:t>
            </a:r>
            <a:r>
              <a:rPr lang="es-ES" sz="4000" i="1" dirty="0">
                <a:solidFill>
                  <a:schemeClr val="bg1"/>
                </a:solidFill>
              </a:rPr>
              <a:t> &amp; </a:t>
            </a:r>
            <a:r>
              <a:rPr lang="es-ES" sz="4000" i="1" dirty="0" err="1">
                <a:solidFill>
                  <a:schemeClr val="bg1"/>
                </a:solidFill>
              </a:rPr>
              <a:t>User</a:t>
            </a:r>
            <a:r>
              <a:rPr lang="es-ES" sz="4000" i="1" dirty="0">
                <a:solidFill>
                  <a:schemeClr val="bg1"/>
                </a:solidFill>
              </a:rPr>
              <a:t> </a:t>
            </a:r>
            <a:r>
              <a:rPr lang="es-ES" sz="4000" i="1" dirty="0" err="1">
                <a:solidFill>
                  <a:schemeClr val="bg1"/>
                </a:solidFill>
              </a:rPr>
              <a:t>Experience</a:t>
            </a:r>
            <a:endParaRPr lang="es-ES" sz="4000" i="1" dirty="0">
              <a:solidFill>
                <a:schemeClr val="bg1"/>
              </a:solidFill>
            </a:endParaRPr>
          </a:p>
        </p:txBody>
      </p:sp>
      <p:pic>
        <p:nvPicPr>
          <p:cNvPr id="5" name="Picture 2" descr="Apple logo vector, Apple icono vector libre 19136336 Vector en Vecteezy">
            <a:extLst>
              <a:ext uri="{FF2B5EF4-FFF2-40B4-BE49-F238E27FC236}">
                <a16:creationId xmlns:a16="http://schemas.microsoft.com/office/drawing/2014/main" id="{5C614C11-6C24-C978-76E7-848324876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33173" r="35109" b="32371"/>
          <a:stretch/>
        </p:blipFill>
        <p:spPr bwMode="auto">
          <a:xfrm>
            <a:off x="1663828" y="2019479"/>
            <a:ext cx="613291" cy="72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4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02DE94-919C-8432-C86B-0AF6C09A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es-ES" sz="5400"/>
              <a:t>Why Apple Wins </a:t>
            </a:r>
          </a:p>
        </p:txBody>
      </p:sp>
      <p:sp>
        <p:nvSpPr>
          <p:cNvPr id="6157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4E9918-CFE8-2292-570B-09670CBD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r>
              <a:rPr lang="es-ES" sz="2200" dirty="0" err="1"/>
              <a:t>Minimalism</a:t>
            </a:r>
            <a:r>
              <a:rPr lang="es-ES" sz="2200" dirty="0"/>
              <a:t> as a competitive </a:t>
            </a:r>
            <a:r>
              <a:rPr lang="es-ES" sz="2200" dirty="0" err="1"/>
              <a:t>advantage</a:t>
            </a:r>
            <a:r>
              <a:rPr lang="es-ES" sz="2200" dirty="0"/>
              <a:t>. </a:t>
            </a:r>
          </a:p>
          <a:p>
            <a:r>
              <a:rPr lang="es-ES" sz="2200" dirty="0"/>
              <a:t>UX </a:t>
            </a:r>
            <a:r>
              <a:rPr lang="es-ES" sz="2200" dirty="0" err="1"/>
              <a:t>that</a:t>
            </a:r>
            <a:r>
              <a:rPr lang="es-ES" sz="2200" dirty="0"/>
              <a:t> </a:t>
            </a:r>
            <a:r>
              <a:rPr lang="es-ES" sz="2200" dirty="0" err="1"/>
              <a:t>anticipates</a:t>
            </a:r>
            <a:r>
              <a:rPr lang="es-ES" sz="2200" dirty="0"/>
              <a:t> </a:t>
            </a:r>
            <a:r>
              <a:rPr lang="es-ES" sz="2200" dirty="0" err="1"/>
              <a:t>user</a:t>
            </a:r>
            <a:r>
              <a:rPr lang="es-ES" sz="2200" dirty="0"/>
              <a:t> </a:t>
            </a:r>
            <a:r>
              <a:rPr lang="es-ES" sz="2200" dirty="0" err="1"/>
              <a:t>needs</a:t>
            </a:r>
            <a:r>
              <a:rPr lang="es-ES" sz="2200" dirty="0"/>
              <a:t>.</a:t>
            </a:r>
          </a:p>
          <a:p>
            <a:r>
              <a:rPr lang="es-ES" sz="2200" dirty="0" err="1"/>
              <a:t>One</a:t>
            </a:r>
            <a:r>
              <a:rPr lang="es-ES" sz="2200" dirty="0"/>
              <a:t> </a:t>
            </a:r>
            <a:r>
              <a:rPr lang="es-ES" sz="2200" dirty="0" err="1"/>
              <a:t>tiny</a:t>
            </a:r>
            <a:r>
              <a:rPr lang="es-ES" sz="2200" dirty="0"/>
              <a:t> </a:t>
            </a:r>
            <a:r>
              <a:rPr lang="es-ES" sz="2200" dirty="0" err="1"/>
              <a:t>flaw</a:t>
            </a:r>
            <a:r>
              <a:rPr lang="es-ES" sz="2200" dirty="0"/>
              <a:t>: Key </a:t>
            </a:r>
            <a:r>
              <a:rPr lang="es-ES" sz="2200" dirty="0" err="1"/>
              <a:t>sections</a:t>
            </a:r>
            <a:r>
              <a:rPr lang="es-ES" sz="2200" dirty="0"/>
              <a:t> </a:t>
            </a:r>
            <a:r>
              <a:rPr lang="es-ES" sz="2200" dirty="0" err="1"/>
              <a:t>buried</a:t>
            </a:r>
            <a:r>
              <a:rPr lang="es-ES" sz="2200" dirty="0"/>
              <a:t> in </a:t>
            </a:r>
            <a:r>
              <a:rPr lang="es-ES" sz="2200" dirty="0" err="1"/>
              <a:t>menus</a:t>
            </a:r>
            <a:r>
              <a:rPr lang="es-ES" sz="2200" dirty="0"/>
              <a:t>. </a:t>
            </a:r>
          </a:p>
        </p:txBody>
      </p:sp>
      <p:pic>
        <p:nvPicPr>
          <p:cNvPr id="4" name="Picture 2" descr="La historia del logo de Apple y evolución de la manzana">
            <a:extLst>
              <a:ext uri="{FF2B5EF4-FFF2-40B4-BE49-F238E27FC236}">
                <a16:creationId xmlns:a16="http://schemas.microsoft.com/office/drawing/2014/main" id="{228DEC67-3BD0-471D-8550-803E2E85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0" b="10145"/>
          <a:stretch/>
        </p:blipFill>
        <p:spPr bwMode="auto">
          <a:xfrm>
            <a:off x="4992624" y="1020983"/>
            <a:ext cx="3099816" cy="17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enus | Apple Developer Documentation">
            <a:extLst>
              <a:ext uri="{FF2B5EF4-FFF2-40B4-BE49-F238E27FC236}">
                <a16:creationId xmlns:a16="http://schemas.microsoft.com/office/drawing/2014/main" id="{09701089-CC6D-B684-B6F3-29169E69B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7888" y="865985"/>
            <a:ext cx="3785616" cy="123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pple's 2024 UI/UX Trends That Will Revolutionize Your Digital Experience!">
            <a:extLst>
              <a:ext uri="{FF2B5EF4-FFF2-40B4-BE49-F238E27FC236}">
                <a16:creationId xmlns:a16="http://schemas.microsoft.com/office/drawing/2014/main" id="{D96C1DB8-6B8D-C687-D37E-B3BB9957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2624" y="4179592"/>
            <a:ext cx="3099816" cy="162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pple-Minimalism and Lifestyle Branding">
            <a:extLst>
              <a:ext uri="{FF2B5EF4-FFF2-40B4-BE49-F238E27FC236}">
                <a16:creationId xmlns:a16="http://schemas.microsoft.com/office/drawing/2014/main" id="{462A2999-0B1B-4E7B-1B7C-B9E295A7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7888" y="3350295"/>
            <a:ext cx="3785616" cy="24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05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2" name="Rectangle 208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Rectangle 2090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93" name="Picture 2092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095" name="Rectangle 2094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B12D7C-1028-8E24-998F-3B22E901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331407"/>
          </a:xfrm>
        </p:spPr>
        <p:txBody>
          <a:bodyPr anchor="b">
            <a:normAutofit/>
          </a:bodyPr>
          <a:lstStyle/>
          <a:p>
            <a:r>
              <a:rPr lang="es-ES" sz="4800" b="1" dirty="0"/>
              <a:t>INDEX</a:t>
            </a:r>
          </a:p>
        </p:txBody>
      </p:sp>
      <p:pic>
        <p:nvPicPr>
          <p:cNvPr id="2050" name="Picture 2" descr="La historia del logo de Apple y evolución de la manzana">
            <a:extLst>
              <a:ext uri="{FF2B5EF4-FFF2-40B4-BE49-F238E27FC236}">
                <a16:creationId xmlns:a16="http://schemas.microsoft.com/office/drawing/2014/main" id="{F8C1E01B-7615-0F33-9D37-797DEF237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5" r="9277" b="2"/>
          <a:stretch/>
        </p:blipFill>
        <p:spPr bwMode="auto">
          <a:xfrm>
            <a:off x="767644" y="1010549"/>
            <a:ext cx="5421510" cy="478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CE528F-09B0-497F-BA4C-BDB0F854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016" y="2391933"/>
            <a:ext cx="4589328" cy="2719404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2">
                  <a:lumMod val="50000"/>
                  <a:lumOff val="50000"/>
                </a:schemeClr>
              </a:buClr>
            </a:pPr>
            <a:r>
              <a:rPr lang="es-ES" sz="2400" dirty="0" err="1"/>
              <a:t>Introduction</a:t>
            </a:r>
            <a:r>
              <a:rPr lang="es-ES" sz="2400" dirty="0"/>
              <a:t> 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s-ES" sz="2400" dirty="0" err="1"/>
              <a:t>Description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website</a:t>
            </a:r>
            <a:endParaRPr lang="es-ES" sz="2400" dirty="0"/>
          </a:p>
          <a:p>
            <a:pPr>
              <a:buClr>
                <a:schemeClr val="accent3">
                  <a:lumMod val="75000"/>
                </a:schemeClr>
              </a:buClr>
            </a:pPr>
            <a:r>
              <a:rPr lang="es-ES" sz="2400" dirty="0"/>
              <a:t>Target </a:t>
            </a:r>
            <a:r>
              <a:rPr lang="es-ES" sz="2400" dirty="0" err="1"/>
              <a:t>audience</a:t>
            </a:r>
            <a:endParaRPr lang="es-ES" sz="2400" dirty="0"/>
          </a:p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r>
              <a:rPr lang="es-ES" sz="2400" dirty="0" err="1"/>
              <a:t>Sections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page</a:t>
            </a:r>
          </a:p>
          <a:p>
            <a:pPr>
              <a:buClr>
                <a:schemeClr val="bg1">
                  <a:lumMod val="65000"/>
                </a:schemeClr>
              </a:buClr>
            </a:pPr>
            <a:r>
              <a:rPr lang="es-ES" sz="2400" dirty="0" err="1"/>
              <a:t>Layout</a:t>
            </a:r>
            <a:r>
              <a:rPr lang="es-ES" sz="2400" dirty="0"/>
              <a:t> &amp; </a:t>
            </a:r>
            <a:r>
              <a:rPr lang="es-ES" sz="2400" dirty="0" err="1"/>
              <a:t>design</a:t>
            </a:r>
            <a:endParaRPr lang="es-ES" sz="2400" dirty="0"/>
          </a:p>
          <a:p>
            <a:r>
              <a:rPr lang="es-ES" sz="2400" dirty="0" err="1"/>
              <a:t>Elements</a:t>
            </a:r>
            <a:r>
              <a:rPr lang="es-ES" sz="2400" dirty="0"/>
              <a:t> 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s-ES" sz="2400" dirty="0" err="1"/>
              <a:t>Possibilities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user</a:t>
            </a:r>
            <a:r>
              <a:rPr lang="es-ES" sz="2400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22D8332-40D9-6690-74C9-5A301EDDC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44" y="5475924"/>
            <a:ext cx="1041870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1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Rectangle 206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7D4E37-4E94-3BA8-297F-133C3D06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s-ES" b="1">
                <a:solidFill>
                  <a:schemeClr val="bg1"/>
                </a:solidFill>
              </a:rPr>
              <a:t>Why Apple’s Website Wins </a:t>
            </a:r>
          </a:p>
        </p:txBody>
      </p:sp>
      <p:cxnSp>
        <p:nvCxnSpPr>
          <p:cNvPr id="2092" name="Straight Connector 206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0677E-EB1E-0B92-0042-653B6CB7D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50000"/>
                  <a:lumOff val="50000"/>
                </a:schemeClr>
              </a:buClr>
            </a:pPr>
            <a:r>
              <a:rPr lang="es-ES" sz="2000">
                <a:solidFill>
                  <a:schemeClr val="bg1"/>
                </a:solidFill>
              </a:rPr>
              <a:t>Official platform for products, service and support. </a:t>
            </a:r>
          </a:p>
          <a:p>
            <a:pPr>
              <a:buClr>
                <a:schemeClr val="bg2">
                  <a:lumMod val="50000"/>
                  <a:lumOff val="50000"/>
                </a:schemeClr>
              </a:buClr>
            </a:pPr>
            <a:r>
              <a:rPr lang="es-ES" sz="2000">
                <a:solidFill>
                  <a:schemeClr val="bg1"/>
                </a:solidFill>
              </a:rPr>
              <a:t>Global benchmark in minimalist web desing.</a:t>
            </a:r>
          </a:p>
          <a:p>
            <a:pPr>
              <a:buClr>
                <a:schemeClr val="bg2">
                  <a:lumMod val="50000"/>
                  <a:lumOff val="50000"/>
                </a:schemeClr>
              </a:buClr>
            </a:pPr>
            <a:r>
              <a:rPr lang="es-ES" sz="2000">
                <a:solidFill>
                  <a:schemeClr val="bg1"/>
                </a:solidFill>
              </a:rPr>
              <a:t>Where technology meets intuitive user experience.</a:t>
            </a:r>
          </a:p>
          <a:p>
            <a:pPr>
              <a:buClr>
                <a:schemeClr val="bg2">
                  <a:lumMod val="50000"/>
                  <a:lumOff val="50000"/>
                </a:schemeClr>
              </a:buClr>
            </a:pPr>
            <a:r>
              <a:rPr lang="es-ES" sz="2000">
                <a:solidFill>
                  <a:schemeClr val="bg1"/>
                </a:solidFill>
              </a:rPr>
              <a:t>A visual storytelling platform for premium innovation.</a:t>
            </a:r>
          </a:p>
        </p:txBody>
      </p:sp>
      <p:pic>
        <p:nvPicPr>
          <p:cNvPr id="5" name="Picture 2" descr="La historia del logo de Apple y evolución de la manzana">
            <a:extLst>
              <a:ext uri="{FF2B5EF4-FFF2-40B4-BE49-F238E27FC236}">
                <a16:creationId xmlns:a16="http://schemas.microsoft.com/office/drawing/2014/main" id="{DD417528-4D08-C862-BDDE-0862DCDF2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"/>
          <a:stretch/>
        </p:blipFill>
        <p:spPr bwMode="auto">
          <a:xfrm>
            <a:off x="6645193" y="445743"/>
            <a:ext cx="3588640" cy="26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3" name="Rectangle 206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pple renueva el sitio web de empleos con nuevo diseño y vídeo con  logotipos animados">
            <a:extLst>
              <a:ext uri="{FF2B5EF4-FFF2-40B4-BE49-F238E27FC236}">
                <a16:creationId xmlns:a16="http://schemas.microsoft.com/office/drawing/2014/main" id="{1D1D155F-A82D-BA5D-40A7-62584773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r="4308" b="2"/>
          <a:stretch/>
        </p:blipFill>
        <p:spPr bwMode="auto">
          <a:xfrm>
            <a:off x="8038661" y="3806093"/>
            <a:ext cx="3588640" cy="263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0" name="Rectangle 206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0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La historia del logo de Apple y evolución de la manzana">
            <a:extLst>
              <a:ext uri="{FF2B5EF4-FFF2-40B4-BE49-F238E27FC236}">
                <a16:creationId xmlns:a16="http://schemas.microsoft.com/office/drawing/2014/main" id="{1CDBEB93-B01C-006A-CDBB-53439F59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0" b="10145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F07E02-46BE-519E-C8E6-9A46E579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5"/>
            <a:ext cx="3200400" cy="483861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What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is</a:t>
            </a:r>
            <a:r>
              <a:rPr lang="es-ES" dirty="0">
                <a:solidFill>
                  <a:srgbClr val="FFFFFF"/>
                </a:solidFill>
              </a:rPr>
              <a:t> apple.com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304931-0003-012E-1257-B1E418DB6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5"/>
            <a:ext cx="6906491" cy="4669278"/>
          </a:xfrm>
        </p:spPr>
        <p:txBody>
          <a:bodyPr anchor="ctr"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Official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hub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for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products</a:t>
            </a:r>
            <a:r>
              <a:rPr lang="es-ES" dirty="0">
                <a:solidFill>
                  <a:srgbClr val="FFFFFF"/>
                </a:solidFill>
              </a:rPr>
              <a:t>, </a:t>
            </a:r>
            <a:r>
              <a:rPr lang="es-ES" dirty="0" err="1">
                <a:solidFill>
                  <a:srgbClr val="FFFFFF"/>
                </a:solidFill>
              </a:rPr>
              <a:t>service</a:t>
            </a:r>
            <a:r>
              <a:rPr lang="es-ES" dirty="0">
                <a:solidFill>
                  <a:srgbClr val="FFFFFF"/>
                </a:solidFill>
              </a:rPr>
              <a:t> and </a:t>
            </a:r>
            <a:r>
              <a:rPr lang="es-ES" dirty="0" err="1">
                <a:solidFill>
                  <a:srgbClr val="FFFFFF"/>
                </a:solidFill>
              </a:rPr>
              <a:t>support</a:t>
            </a:r>
            <a:r>
              <a:rPr lang="es-ES" dirty="0">
                <a:solidFill>
                  <a:srgbClr val="FFFFFF"/>
                </a:solidFill>
              </a:rPr>
              <a:t>.</a:t>
            </a:r>
          </a:p>
          <a:p>
            <a:r>
              <a:rPr lang="es-ES" dirty="0">
                <a:solidFill>
                  <a:srgbClr val="FFFFFF"/>
                </a:solidFill>
              </a:rPr>
              <a:t>Combines e-</a:t>
            </a:r>
            <a:r>
              <a:rPr lang="es-ES" dirty="0" err="1">
                <a:solidFill>
                  <a:srgbClr val="FFFFFF"/>
                </a:solidFill>
              </a:rPr>
              <a:t>commerce,branding</a:t>
            </a:r>
            <a:r>
              <a:rPr lang="es-ES" dirty="0">
                <a:solidFill>
                  <a:srgbClr val="FFFFFF"/>
                </a:solidFill>
              </a:rPr>
              <a:t> and </a:t>
            </a:r>
            <a:r>
              <a:rPr lang="es-ES" dirty="0" err="1">
                <a:solidFill>
                  <a:srgbClr val="FFFFFF"/>
                </a:solidFill>
              </a:rPr>
              <a:t>customer</a:t>
            </a:r>
            <a:r>
              <a:rPr lang="es-ES" dirty="0">
                <a:solidFill>
                  <a:srgbClr val="FFFFFF"/>
                </a:solidFill>
              </a:rPr>
              <a:t> care.</a:t>
            </a:r>
          </a:p>
          <a:p>
            <a:r>
              <a:rPr lang="es-ES" dirty="0" err="1">
                <a:solidFill>
                  <a:srgbClr val="FFFFFF"/>
                </a:solidFill>
              </a:rPr>
              <a:t>Design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for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discovery</a:t>
            </a:r>
            <a:r>
              <a:rPr lang="es-ES" dirty="0">
                <a:solidFill>
                  <a:srgbClr val="FFFFFF"/>
                </a:solidFill>
              </a:rPr>
              <a:t> and </a:t>
            </a:r>
            <a:r>
              <a:rPr lang="es-ES" dirty="0" err="1">
                <a:solidFill>
                  <a:srgbClr val="FFFFFF"/>
                </a:solidFill>
              </a:rPr>
              <a:t>seamless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interaction</a:t>
            </a:r>
            <a:r>
              <a:rPr lang="es-ES" dirty="0">
                <a:solidFill>
                  <a:srgbClr val="FFFFFF"/>
                </a:solidFill>
              </a:rPr>
              <a:t>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C3F210-7984-F255-5C85-97BDC1B5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33" y="4258605"/>
            <a:ext cx="3620398" cy="25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1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20FDFD2-19AF-4124-A49A-BAC0929B1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2072E4-D954-F6D4-52E5-66E79B24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s-ES" sz="4000">
                <a:solidFill>
                  <a:schemeClr val="bg1"/>
                </a:solidFill>
              </a:rPr>
              <a:t>Who uses apple.com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EB0994-5993-BEF7-451B-B1AE35A2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909" b="11122"/>
          <a:stretch/>
        </p:blipFill>
        <p:spPr>
          <a:xfrm>
            <a:off x="20" y="10"/>
            <a:ext cx="5983982" cy="3333738"/>
          </a:xfrm>
          <a:custGeom>
            <a:avLst/>
            <a:gdLst/>
            <a:ahLst/>
            <a:cxnLst/>
            <a:rect l="l" t="t" r="r" b="b"/>
            <a:pathLst>
              <a:path w="5984002" h="3333748">
                <a:moveTo>
                  <a:pt x="0" y="0"/>
                </a:moveTo>
                <a:lnTo>
                  <a:pt x="5984002" y="0"/>
                </a:lnTo>
                <a:lnTo>
                  <a:pt x="5984002" y="3207466"/>
                </a:lnTo>
                <a:lnTo>
                  <a:pt x="5974632" y="3224222"/>
                </a:lnTo>
                <a:cubicBezTo>
                  <a:pt x="5971874" y="3232240"/>
                  <a:pt x="5969769" y="3240871"/>
                  <a:pt x="5966960" y="3248619"/>
                </a:cubicBezTo>
                <a:cubicBezTo>
                  <a:pt x="5960339" y="3266468"/>
                  <a:pt x="5963751" y="3279610"/>
                  <a:pt x="5983007" y="3289222"/>
                </a:cubicBezTo>
                <a:lnTo>
                  <a:pt x="5984002" y="3290152"/>
                </a:lnTo>
                <a:lnTo>
                  <a:pt x="5984002" y="3333748"/>
                </a:lnTo>
                <a:lnTo>
                  <a:pt x="0" y="3333748"/>
                </a:lnTo>
                <a:close/>
              </a:path>
            </a:pathLst>
          </a:custGeom>
        </p:spPr>
      </p:pic>
      <p:pic>
        <p:nvPicPr>
          <p:cNvPr id="4" name="Picture 2" descr="La historia del logo de Apple y evolución de la manzana">
            <a:extLst>
              <a:ext uri="{FF2B5EF4-FFF2-40B4-BE49-F238E27FC236}">
                <a16:creationId xmlns:a16="http://schemas.microsoft.com/office/drawing/2014/main" id="{4117D70B-56F4-C30A-B358-5DA8B302A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r="18287"/>
          <a:stretch/>
        </p:blipFill>
        <p:spPr bwMode="auto">
          <a:xfrm>
            <a:off x="20" y="3524253"/>
            <a:ext cx="2952731" cy="3333751"/>
          </a:xfrm>
          <a:custGeom>
            <a:avLst/>
            <a:gdLst/>
            <a:ahLst/>
            <a:cxnLst/>
            <a:rect l="l" t="t" r="r" b="b"/>
            <a:pathLst>
              <a:path w="2952749" h="3333749">
                <a:moveTo>
                  <a:pt x="0" y="0"/>
                </a:moveTo>
                <a:lnTo>
                  <a:pt x="2952749" y="0"/>
                </a:lnTo>
                <a:lnTo>
                  <a:pt x="2952749" y="3333749"/>
                </a:lnTo>
                <a:lnTo>
                  <a:pt x="0" y="333374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188C806-FC36-A7C7-F1EA-FC838EA6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861" b="-4"/>
          <a:stretch/>
        </p:blipFill>
        <p:spPr>
          <a:xfrm>
            <a:off x="3143249" y="3524256"/>
            <a:ext cx="2660651" cy="3333744"/>
          </a:xfrm>
          <a:custGeom>
            <a:avLst/>
            <a:gdLst/>
            <a:ahLst/>
            <a:cxnLst/>
            <a:rect l="l" t="t" r="r" b="b"/>
            <a:pathLst>
              <a:path w="2660651" h="3333744">
                <a:moveTo>
                  <a:pt x="0" y="0"/>
                </a:moveTo>
                <a:lnTo>
                  <a:pt x="2660651" y="0"/>
                </a:lnTo>
                <a:lnTo>
                  <a:pt x="2660651" y="3333744"/>
                </a:lnTo>
                <a:lnTo>
                  <a:pt x="0" y="3333744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F6F6FC6-9A5F-4E14-8105-15D94914A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70" y="544"/>
            <a:ext cx="874716" cy="6857455"/>
            <a:chOff x="5395370" y="544"/>
            <a:chExt cx="874716" cy="685745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DCFA6DA-C89C-4BD9-A659-4E35D789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68AC5BD-C02C-4D96-813D-3C9ABB388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57DD61-8DEA-C725-A1A1-F10B80A58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Tech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enthusiasts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and </a:t>
            </a:r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early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adopters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Professionals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(</a:t>
            </a:r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designers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developers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, creatives).</a:t>
            </a:r>
          </a:p>
          <a:p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Premium </a:t>
            </a:r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consumers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valuing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quality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 and </a:t>
            </a:r>
            <a:r>
              <a:rPr lang="es-ES" sz="2400" dirty="0" err="1">
                <a:solidFill>
                  <a:schemeClr val="bg1">
                    <a:alpha val="80000"/>
                  </a:schemeClr>
                </a:solidFill>
              </a:rPr>
              <a:t>ecosystem</a:t>
            </a:r>
            <a:r>
              <a:rPr lang="es-ES" sz="2400" dirty="0">
                <a:solidFill>
                  <a:schemeClr val="bg1">
                    <a:alpha val="8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047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26711-2D6C-DB5F-8CD4-6ECEE3FD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s-ES" sz="3600"/>
              <a:t>Exploring apple structure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E85A47-02F3-B1FD-FDFD-F67448B5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14" y="1941362"/>
            <a:ext cx="4803332" cy="2419097"/>
          </a:xfrm>
        </p:spPr>
        <p:txBody>
          <a:bodyPr anchor="t">
            <a:normAutofit/>
          </a:bodyPr>
          <a:lstStyle/>
          <a:p>
            <a:r>
              <a:rPr lang="es-ES" sz="1800" dirty="0"/>
              <a:t>Shop – </a:t>
            </a:r>
            <a:r>
              <a:rPr lang="es-ES" sz="1800" dirty="0" err="1"/>
              <a:t>Iphones</a:t>
            </a:r>
            <a:r>
              <a:rPr lang="es-ES" sz="1800" dirty="0"/>
              <a:t>, </a:t>
            </a:r>
            <a:r>
              <a:rPr lang="es-ES" sz="1800" dirty="0" err="1"/>
              <a:t>Mac’s</a:t>
            </a:r>
            <a:r>
              <a:rPr lang="es-ES" sz="1800" dirty="0"/>
              <a:t>, </a:t>
            </a:r>
            <a:r>
              <a:rPr lang="es-ES" sz="1800" dirty="0" err="1"/>
              <a:t>AirPods</a:t>
            </a:r>
            <a:r>
              <a:rPr lang="es-ES" sz="1800" dirty="0"/>
              <a:t> and more. </a:t>
            </a:r>
          </a:p>
          <a:p>
            <a:r>
              <a:rPr lang="es-ES" sz="1800" dirty="0" err="1"/>
              <a:t>Support</a:t>
            </a:r>
            <a:r>
              <a:rPr lang="es-ES" sz="1800" dirty="0"/>
              <a:t> – Guides, </a:t>
            </a:r>
            <a:r>
              <a:rPr lang="es-ES" sz="1800" dirty="0" err="1"/>
              <a:t>repair</a:t>
            </a:r>
            <a:r>
              <a:rPr lang="es-ES" sz="1800" dirty="0"/>
              <a:t> and </a:t>
            </a:r>
            <a:r>
              <a:rPr lang="es-ES" sz="1800" dirty="0" err="1"/>
              <a:t>community</a:t>
            </a:r>
            <a:r>
              <a:rPr lang="es-ES" sz="1800" dirty="0"/>
              <a:t>. </a:t>
            </a:r>
          </a:p>
          <a:p>
            <a:r>
              <a:rPr lang="es-ES" sz="1800" dirty="0"/>
              <a:t>Business/</a:t>
            </a:r>
            <a:r>
              <a:rPr lang="es-ES" sz="1800" dirty="0" err="1"/>
              <a:t>Education</a:t>
            </a:r>
            <a:r>
              <a:rPr lang="es-ES" sz="1800" dirty="0"/>
              <a:t> – </a:t>
            </a:r>
            <a:r>
              <a:rPr lang="es-ES" sz="1800" dirty="0" err="1"/>
              <a:t>Tailored</a:t>
            </a:r>
            <a:r>
              <a:rPr lang="es-ES" sz="1800" dirty="0"/>
              <a:t> </a:t>
            </a:r>
            <a:r>
              <a:rPr lang="es-ES" sz="1800" dirty="0" err="1"/>
              <a:t>solutions</a:t>
            </a:r>
            <a:r>
              <a:rPr lang="es-ES" sz="1800" dirty="0"/>
              <a:t>. </a:t>
            </a:r>
          </a:p>
          <a:p>
            <a:r>
              <a:rPr lang="es-ES" sz="1800" dirty="0"/>
              <a:t>Explore – </a:t>
            </a:r>
            <a:r>
              <a:rPr lang="es-ES" sz="1800" dirty="0" err="1"/>
              <a:t>Products</a:t>
            </a:r>
            <a:r>
              <a:rPr lang="es-ES" sz="1800" dirty="0"/>
              <a:t> </a:t>
            </a:r>
            <a:r>
              <a:rPr lang="es-ES" sz="1800" dirty="0" err="1"/>
              <a:t>stories</a:t>
            </a:r>
            <a:r>
              <a:rPr lang="es-ES" sz="1800" dirty="0"/>
              <a:t> and Apple News. </a:t>
            </a:r>
          </a:p>
          <a:p>
            <a:pPr marL="0" indent="0">
              <a:buNone/>
            </a:pPr>
            <a:endParaRPr lang="es-ES" sz="1800" dirty="0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9" name="Oval 308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2" name="Picture 10" descr="App Store - Apple (ES)">
            <a:extLst>
              <a:ext uri="{FF2B5EF4-FFF2-40B4-BE49-F238E27FC236}">
                <a16:creationId xmlns:a16="http://schemas.microsoft.com/office/drawing/2014/main" id="{B8BCCD82-3D17-83FB-BD36-BF4E5991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911" y="696037"/>
            <a:ext cx="1007871" cy="10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Apple estrena canal de soporte en YouTube con trucos y tutoriales">
            <a:extLst>
              <a:ext uri="{FF2B5EF4-FFF2-40B4-BE49-F238E27FC236}">
                <a16:creationId xmlns:a16="http://schemas.microsoft.com/office/drawing/2014/main" id="{056DC52D-63A8-22D6-EF58-C948D4260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9" t="25776" r="31234" b="32854"/>
          <a:stretch/>
        </p:blipFill>
        <p:spPr bwMode="auto">
          <a:xfrm>
            <a:off x="9151500" y="337711"/>
            <a:ext cx="2630386" cy="221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Freeform: Shape 3094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Freeform: Shape 3096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01" name="Oval 310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4" descr="Apple Store Icon Png #12805 - Free Icons Library">
            <a:extLst>
              <a:ext uri="{FF2B5EF4-FFF2-40B4-BE49-F238E27FC236}">
                <a16:creationId xmlns:a16="http://schemas.microsoft.com/office/drawing/2014/main" id="{470EE86B-C7F1-B080-0451-EC9085FF4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16382" r="15812" b="15243"/>
          <a:stretch/>
        </p:blipFill>
        <p:spPr bwMode="auto">
          <a:xfrm>
            <a:off x="6401884" y="3261826"/>
            <a:ext cx="1703366" cy="16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a historia del logo de Apple y evolución de la manzana">
            <a:extLst>
              <a:ext uri="{FF2B5EF4-FFF2-40B4-BE49-F238E27FC236}">
                <a16:creationId xmlns:a16="http://schemas.microsoft.com/office/drawing/2014/main" id="{77489ACC-D4D2-9E3D-518F-84801DCE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0" b="10145"/>
          <a:stretch/>
        </p:blipFill>
        <p:spPr bwMode="auto">
          <a:xfrm>
            <a:off x="2640841" y="5384961"/>
            <a:ext cx="2210937" cy="12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3" name="Freeform: Shape 3102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05" name="Freeform: Shape 310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0" name="Picture 8" descr="Apple en la Empresa - Abbitec - Abbiamo Tecnología">
            <a:extLst>
              <a:ext uri="{FF2B5EF4-FFF2-40B4-BE49-F238E27FC236}">
                <a16:creationId xmlns:a16="http://schemas.microsoft.com/office/drawing/2014/main" id="{243B84CC-505D-B072-C882-5CBE0DF4D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1966" y="4773845"/>
            <a:ext cx="1746444" cy="17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49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F0427-A56B-4C9B-CCEB-3F206833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s-ES" err="1"/>
              <a:t>Less</a:t>
            </a:r>
            <a:r>
              <a:rPr lang="es-ES"/>
              <a:t> </a:t>
            </a:r>
            <a:r>
              <a:rPr lang="es-ES" err="1"/>
              <a:t>is</a:t>
            </a:r>
            <a:r>
              <a:rPr lang="es-ES"/>
              <a:t> More: </a:t>
            </a:r>
            <a:r>
              <a:rPr lang="es-ES" err="1"/>
              <a:t>Apple’s</a:t>
            </a:r>
            <a:r>
              <a:rPr lang="es-ES"/>
              <a:t> </a:t>
            </a:r>
            <a:r>
              <a:rPr lang="es-ES" err="1"/>
              <a:t>Design</a:t>
            </a:r>
            <a:r>
              <a:rPr lang="es-ES"/>
              <a:t> </a:t>
            </a:r>
            <a:r>
              <a:rPr lang="es-ES" err="1"/>
              <a:t>Secrets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D51A9B-3597-6504-5841-C21ABB37D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es-ES" sz="2000"/>
              <a:t>White space dominance – Focus on products, not clutter. </a:t>
            </a:r>
          </a:p>
          <a:p>
            <a:r>
              <a:rPr lang="es-ES" sz="2000"/>
              <a:t>SF Pro typography – Clean, readable, brand-consistent.</a:t>
            </a:r>
          </a:p>
          <a:p>
            <a:r>
              <a:rPr lang="es-ES" sz="2000"/>
              <a:t>Grid-based visual hierarchy – Guides the eye naturally.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C7C227B-ECB4-E112-FBC6-25387440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30318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4" name="Picture 2" descr="La historia del logo de Apple y evolución de la manzana">
            <a:extLst>
              <a:ext uri="{FF2B5EF4-FFF2-40B4-BE49-F238E27FC236}">
                <a16:creationId xmlns:a16="http://schemas.microsoft.com/office/drawing/2014/main" id="{0E403BAF-0508-DD23-0BD8-0F188FF26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5" b="20669"/>
          <a:stretch/>
        </p:blipFill>
        <p:spPr bwMode="auto"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2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2A5A43CD-B8A9-49DF-A7B3-058B6CEEA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C77DEC3A-5EAB-410D-B312-9B3880B08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2800" y="-17928"/>
            <a:ext cx="3580076" cy="302926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1C0E6BBD-8793-4948-9A3C-F7F77217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9776" y="3108079"/>
            <a:ext cx="6052740" cy="3784041"/>
          </a:xfrm>
          <a:custGeom>
            <a:avLst/>
            <a:gdLst>
              <a:gd name="connsiteX0" fmla="*/ 2954750 w 6052740"/>
              <a:gd name="connsiteY0" fmla="*/ 237 h 3784041"/>
              <a:gd name="connsiteX1" fmla="*/ 3975695 w 6052740"/>
              <a:gd name="connsiteY1" fmla="*/ 219797 h 3784041"/>
              <a:gd name="connsiteX2" fmla="*/ 5300448 w 6052740"/>
              <a:gd name="connsiteY2" fmla="*/ 1818803 h 3784041"/>
              <a:gd name="connsiteX3" fmla="*/ 5434695 w 6052740"/>
              <a:gd name="connsiteY3" fmla="*/ 2080860 h 3784041"/>
              <a:gd name="connsiteX4" fmla="*/ 5997936 w 6052740"/>
              <a:gd name="connsiteY4" fmla="*/ 3391139 h 3784041"/>
              <a:gd name="connsiteX5" fmla="*/ 6039411 w 6052740"/>
              <a:gd name="connsiteY5" fmla="*/ 3607947 h 3784041"/>
              <a:gd name="connsiteX6" fmla="*/ 6052740 w 6052740"/>
              <a:gd name="connsiteY6" fmla="*/ 3784041 h 3784041"/>
              <a:gd name="connsiteX7" fmla="*/ 0 w 6052740"/>
              <a:gd name="connsiteY7" fmla="*/ 3784041 h 3784041"/>
              <a:gd name="connsiteX8" fmla="*/ 0 w 6052740"/>
              <a:gd name="connsiteY8" fmla="*/ 1688687 h 3784041"/>
              <a:gd name="connsiteX9" fmla="*/ 35506 w 6052740"/>
              <a:gd name="connsiteY9" fmla="*/ 1628754 h 3784041"/>
              <a:gd name="connsiteX10" fmla="*/ 816825 w 6052740"/>
              <a:gd name="connsiteY10" fmla="*/ 959488 h 3784041"/>
              <a:gd name="connsiteX11" fmla="*/ 1197981 w 6052740"/>
              <a:gd name="connsiteY11" fmla="*/ 695851 h 3784041"/>
              <a:gd name="connsiteX12" fmla="*/ 2954750 w 6052740"/>
              <a:gd name="connsiteY12" fmla="*/ 237 h 378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52740" h="3784041">
                <a:moveTo>
                  <a:pt x="2954750" y="237"/>
                </a:moveTo>
                <a:cubicBezTo>
                  <a:pt x="3290840" y="-4755"/>
                  <a:pt x="3626137" y="69294"/>
                  <a:pt x="3975695" y="219797"/>
                </a:cubicBezTo>
                <a:cubicBezTo>
                  <a:pt x="4587470" y="483198"/>
                  <a:pt x="4897381" y="1023969"/>
                  <a:pt x="5300448" y="1818803"/>
                </a:cubicBezTo>
                <a:cubicBezTo>
                  <a:pt x="5345474" y="1907612"/>
                  <a:pt x="5390785" y="1995708"/>
                  <a:pt x="5434695" y="2080860"/>
                </a:cubicBezTo>
                <a:cubicBezTo>
                  <a:pt x="5672552" y="2542761"/>
                  <a:pt x="5897143" y="2979045"/>
                  <a:pt x="5997936" y="3391139"/>
                </a:cubicBezTo>
                <a:cubicBezTo>
                  <a:pt x="6016006" y="3465005"/>
                  <a:pt x="6029843" y="3537092"/>
                  <a:pt x="6039411" y="3607947"/>
                </a:cubicBezTo>
                <a:lnTo>
                  <a:pt x="6052740" y="3784041"/>
                </a:lnTo>
                <a:lnTo>
                  <a:pt x="0" y="3784041"/>
                </a:lnTo>
                <a:lnTo>
                  <a:pt x="0" y="1688687"/>
                </a:lnTo>
                <a:lnTo>
                  <a:pt x="35506" y="1628754"/>
                </a:lnTo>
                <a:cubicBezTo>
                  <a:pt x="201384" y="1382172"/>
                  <a:pt x="437288" y="1215376"/>
                  <a:pt x="816825" y="959488"/>
                </a:cubicBezTo>
                <a:cubicBezTo>
                  <a:pt x="938904" y="877217"/>
                  <a:pt x="1065168" y="792069"/>
                  <a:pt x="1197981" y="695851"/>
                </a:cubicBezTo>
                <a:cubicBezTo>
                  <a:pt x="1832245" y="236438"/>
                  <a:pt x="2394600" y="8558"/>
                  <a:pt x="2954750" y="237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D09B06-8D83-FF5F-CAAF-ACE8CAF2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45" b="2"/>
          <a:stretch/>
        </p:blipFill>
        <p:spPr>
          <a:xfrm>
            <a:off x="20" y="3272810"/>
            <a:ext cx="5745687" cy="3585182"/>
          </a:xfrm>
          <a:custGeom>
            <a:avLst/>
            <a:gdLst/>
            <a:ahLst/>
            <a:cxnLst/>
            <a:rect l="l" t="t" r="r" b="b"/>
            <a:pathLst>
              <a:path w="5745707" h="3585182">
                <a:moveTo>
                  <a:pt x="2926451" y="215"/>
                </a:moveTo>
                <a:cubicBezTo>
                  <a:pt x="3232053" y="-4312"/>
                  <a:pt x="3536934" y="62841"/>
                  <a:pt x="3854783" y="199329"/>
                </a:cubicBezTo>
                <a:cubicBezTo>
                  <a:pt x="4411062" y="438201"/>
                  <a:pt x="4692860" y="928614"/>
                  <a:pt x="5059364" y="1649431"/>
                </a:cubicBezTo>
                <a:cubicBezTo>
                  <a:pt x="5100306" y="1729970"/>
                  <a:pt x="5141506" y="1809862"/>
                  <a:pt x="5181433" y="1887084"/>
                </a:cubicBezTo>
                <a:cubicBezTo>
                  <a:pt x="5397713" y="2305972"/>
                  <a:pt x="5601931" y="2701628"/>
                  <a:pt x="5693581" y="3075346"/>
                </a:cubicBezTo>
                <a:cubicBezTo>
                  <a:pt x="5726442" y="3209322"/>
                  <a:pt x="5743911" y="3336841"/>
                  <a:pt x="5745707" y="3461881"/>
                </a:cubicBezTo>
                <a:lnTo>
                  <a:pt x="5742296" y="3585182"/>
                </a:lnTo>
                <a:lnTo>
                  <a:pt x="252483" y="3585182"/>
                </a:lnTo>
                <a:lnTo>
                  <a:pt x="41523" y="3585182"/>
                </a:lnTo>
                <a:lnTo>
                  <a:pt x="0" y="3585182"/>
                </a:lnTo>
                <a:lnTo>
                  <a:pt x="0" y="3381173"/>
                </a:lnTo>
                <a:lnTo>
                  <a:pt x="0" y="3325874"/>
                </a:lnTo>
                <a:lnTo>
                  <a:pt x="0" y="2216622"/>
                </a:lnTo>
                <a:lnTo>
                  <a:pt x="41502" y="2023225"/>
                </a:lnTo>
                <a:cubicBezTo>
                  <a:pt x="68783" y="1923742"/>
                  <a:pt x="101601" y="1826103"/>
                  <a:pt x="139935" y="1730491"/>
                </a:cubicBezTo>
                <a:cubicBezTo>
                  <a:pt x="294359" y="1345325"/>
                  <a:pt x="522318" y="1179549"/>
                  <a:pt x="982463" y="870138"/>
                </a:cubicBezTo>
                <a:cubicBezTo>
                  <a:pt x="1093468" y="795528"/>
                  <a:pt x="1208278" y="718309"/>
                  <a:pt x="1329043" y="631051"/>
                </a:cubicBezTo>
                <a:cubicBezTo>
                  <a:pt x="1905771" y="214420"/>
                  <a:pt x="2417113" y="7761"/>
                  <a:pt x="2926451" y="215"/>
                </a:cubicBezTo>
                <a:close/>
              </a:path>
            </a:pathLst>
          </a:custGeom>
        </p:spPr>
      </p:pic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CA70EFFE-F930-4125-919D-2F04E1A80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6076" y="406400"/>
            <a:ext cx="2930526" cy="3086095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1272E7-A0F1-AC4A-E8A5-F5B6AA27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179" y="3297831"/>
            <a:ext cx="5340114" cy="1146946"/>
          </a:xfrm>
        </p:spPr>
        <p:txBody>
          <a:bodyPr anchor="b">
            <a:normAutofit/>
          </a:bodyPr>
          <a:lstStyle/>
          <a:p>
            <a:r>
              <a:rPr lang="es-ES" sz="3600"/>
              <a:t>Beyond Static: Apple’s Interactive Magic</a:t>
            </a:r>
          </a:p>
        </p:txBody>
      </p:sp>
      <p:pic>
        <p:nvPicPr>
          <p:cNvPr id="4098" name="Picture 2" descr="Simple CSS Hover Animation Effects | Apple Logo Animation | Only CSS Apple  Logo Hover Effect">
            <a:extLst>
              <a:ext uri="{FF2B5EF4-FFF2-40B4-BE49-F238E27FC236}">
                <a16:creationId xmlns:a16="http://schemas.microsoft.com/office/drawing/2014/main" id="{D90134C8-F29C-398A-9043-CC450DB7A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8" r="14475" b="3"/>
          <a:stretch/>
        </p:blipFill>
        <p:spPr bwMode="auto">
          <a:xfrm>
            <a:off x="20" y="-12"/>
            <a:ext cx="3365241" cy="2866416"/>
          </a:xfrm>
          <a:custGeom>
            <a:avLst/>
            <a:gdLst/>
            <a:ahLst/>
            <a:cxnLst/>
            <a:rect l="l" t="t" r="r" b="b"/>
            <a:pathLst>
              <a:path w="3365261" h="2866416">
                <a:moveTo>
                  <a:pt x="0" y="0"/>
                </a:moveTo>
                <a:lnTo>
                  <a:pt x="3326672" y="0"/>
                </a:lnTo>
                <a:lnTo>
                  <a:pt x="3329674" y="9070"/>
                </a:lnTo>
                <a:cubicBezTo>
                  <a:pt x="3343270" y="65235"/>
                  <a:pt x="3352771" y="124075"/>
                  <a:pt x="3358496" y="186324"/>
                </a:cubicBezTo>
                <a:cubicBezTo>
                  <a:pt x="3382453" y="446775"/>
                  <a:pt x="3338627" y="747125"/>
                  <a:pt x="3292183" y="1065127"/>
                </a:cubicBezTo>
                <a:cubicBezTo>
                  <a:pt x="3283584" y="1123764"/>
                  <a:pt x="3274756" y="1184404"/>
                  <a:pt x="3266242" y="1245398"/>
                </a:cubicBezTo>
                <a:cubicBezTo>
                  <a:pt x="3189979" y="1791308"/>
                  <a:pt x="3117147" y="2170172"/>
                  <a:pt x="2811190" y="2450912"/>
                </a:cubicBezTo>
                <a:cubicBezTo>
                  <a:pt x="2345008" y="2878670"/>
                  <a:pt x="1828692" y="2969399"/>
                  <a:pt x="1084777" y="2754207"/>
                </a:cubicBezTo>
                <a:cubicBezTo>
                  <a:pt x="987414" y="2726031"/>
                  <a:pt x="896129" y="2702923"/>
                  <a:pt x="807878" y="2680610"/>
                </a:cubicBezTo>
                <a:cubicBezTo>
                  <a:pt x="442033" y="2588039"/>
                  <a:pt x="258011" y="2534175"/>
                  <a:pt x="72661" y="2322881"/>
                </a:cubicBezTo>
                <a:lnTo>
                  <a:pt x="0" y="22297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A28DD5A3-69CE-4072-B49C-A9C37D580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65262" cy="2866416"/>
          </a:xfrm>
          <a:custGeom>
            <a:avLst/>
            <a:gdLst>
              <a:gd name="connsiteX0" fmla="*/ 179896 w 3365262"/>
              <a:gd name="connsiteY0" fmla="*/ 0 h 2866416"/>
              <a:gd name="connsiteX1" fmla="*/ 38591 w 3365262"/>
              <a:gd name="connsiteY1" fmla="*/ 0 h 2866416"/>
              <a:gd name="connsiteX2" fmla="*/ 35588 w 3365262"/>
              <a:gd name="connsiteY2" fmla="*/ 9070 h 2866416"/>
              <a:gd name="connsiteX3" fmla="*/ 6767 w 3365262"/>
              <a:gd name="connsiteY3" fmla="*/ 186324 h 2866416"/>
              <a:gd name="connsiteX4" fmla="*/ 73079 w 3365262"/>
              <a:gd name="connsiteY4" fmla="*/ 1065127 h 2866416"/>
              <a:gd name="connsiteX5" fmla="*/ 99021 w 3365262"/>
              <a:gd name="connsiteY5" fmla="*/ 1245398 h 2866416"/>
              <a:gd name="connsiteX6" fmla="*/ 554072 w 3365262"/>
              <a:gd name="connsiteY6" fmla="*/ 2450912 h 2866416"/>
              <a:gd name="connsiteX7" fmla="*/ 2280486 w 3365262"/>
              <a:gd name="connsiteY7" fmla="*/ 2754207 h 2866416"/>
              <a:gd name="connsiteX8" fmla="*/ 2557384 w 3365262"/>
              <a:gd name="connsiteY8" fmla="*/ 2680610 h 2866416"/>
              <a:gd name="connsiteX9" fmla="*/ 3292601 w 3365262"/>
              <a:gd name="connsiteY9" fmla="*/ 2322881 h 2866416"/>
              <a:gd name="connsiteX10" fmla="*/ 3365262 w 3365262"/>
              <a:gd name="connsiteY10" fmla="*/ 2229725 h 2866416"/>
              <a:gd name="connsiteX11" fmla="*/ 3365262 w 3365262"/>
              <a:gd name="connsiteY11" fmla="*/ 1904916 h 2866416"/>
              <a:gd name="connsiteX12" fmla="*/ 3272989 w 3365262"/>
              <a:gd name="connsiteY12" fmla="*/ 2055688 h 2866416"/>
              <a:gd name="connsiteX13" fmla="*/ 3153914 w 3365262"/>
              <a:gd name="connsiteY13" fmla="*/ 2208123 h 2866416"/>
              <a:gd name="connsiteX14" fmla="*/ 2474637 w 3365262"/>
              <a:gd name="connsiteY14" fmla="*/ 2539754 h 2866416"/>
              <a:gd name="connsiteX15" fmla="*/ 2218936 w 3365262"/>
              <a:gd name="connsiteY15" fmla="*/ 2608259 h 2866416"/>
              <a:gd name="connsiteX16" fmla="*/ 626296 w 3365262"/>
              <a:gd name="connsiteY16" fmla="*/ 2332284 h 2866416"/>
              <a:gd name="connsiteX17" fmla="*/ 208885 w 3365262"/>
              <a:gd name="connsiteY17" fmla="*/ 1221197 h 2866416"/>
              <a:gd name="connsiteX18" fmla="*/ 185325 w 3365262"/>
              <a:gd name="connsiteY18" fmla="*/ 1054955 h 2866416"/>
              <a:gd name="connsiteX19" fmla="*/ 125985 w 3365262"/>
              <a:gd name="connsiteY19" fmla="*/ 244401 h 2866416"/>
              <a:gd name="connsiteX20" fmla="*/ 152959 w 3365262"/>
              <a:gd name="connsiteY20" fmla="*/ 80820 h 286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65262" h="2866416">
                <a:moveTo>
                  <a:pt x="179896" y="0"/>
                </a:moveTo>
                <a:lnTo>
                  <a:pt x="38591" y="0"/>
                </a:lnTo>
                <a:lnTo>
                  <a:pt x="35588" y="9070"/>
                </a:lnTo>
                <a:cubicBezTo>
                  <a:pt x="21993" y="65235"/>
                  <a:pt x="12491" y="124075"/>
                  <a:pt x="6767" y="186324"/>
                </a:cubicBezTo>
                <a:cubicBezTo>
                  <a:pt x="-17191" y="446775"/>
                  <a:pt x="26635" y="747125"/>
                  <a:pt x="73079" y="1065127"/>
                </a:cubicBezTo>
                <a:cubicBezTo>
                  <a:pt x="81679" y="1123764"/>
                  <a:pt x="90506" y="1184404"/>
                  <a:pt x="99021" y="1245398"/>
                </a:cubicBezTo>
                <a:cubicBezTo>
                  <a:pt x="175283" y="1791308"/>
                  <a:pt x="248115" y="2170172"/>
                  <a:pt x="554072" y="2450912"/>
                </a:cubicBezTo>
                <a:cubicBezTo>
                  <a:pt x="1020254" y="2878670"/>
                  <a:pt x="1536570" y="2969399"/>
                  <a:pt x="2280486" y="2754207"/>
                </a:cubicBezTo>
                <a:cubicBezTo>
                  <a:pt x="2377848" y="2726031"/>
                  <a:pt x="2469133" y="2702923"/>
                  <a:pt x="2557384" y="2680610"/>
                </a:cubicBezTo>
                <a:cubicBezTo>
                  <a:pt x="2923230" y="2588039"/>
                  <a:pt x="3107251" y="2534175"/>
                  <a:pt x="3292601" y="2322881"/>
                </a:cubicBezTo>
                <a:lnTo>
                  <a:pt x="3365262" y="2229725"/>
                </a:lnTo>
                <a:lnTo>
                  <a:pt x="3365262" y="1904916"/>
                </a:lnTo>
                <a:lnTo>
                  <a:pt x="3272989" y="2055688"/>
                </a:lnTo>
                <a:cubicBezTo>
                  <a:pt x="3236196" y="2108790"/>
                  <a:pt x="3196487" y="2159636"/>
                  <a:pt x="3153914" y="2208123"/>
                </a:cubicBezTo>
                <a:cubicBezTo>
                  <a:pt x="2982412" y="2403450"/>
                  <a:pt x="2812466" y="2453548"/>
                  <a:pt x="2474637" y="2539754"/>
                </a:cubicBezTo>
                <a:cubicBezTo>
                  <a:pt x="2393145" y="2560533"/>
                  <a:pt x="2308850" y="2582052"/>
                  <a:pt x="2218936" y="2608259"/>
                </a:cubicBezTo>
                <a:cubicBezTo>
                  <a:pt x="1531933" y="2808419"/>
                  <a:pt x="1055624" y="2725862"/>
                  <a:pt x="626296" y="2332284"/>
                </a:cubicBezTo>
                <a:cubicBezTo>
                  <a:pt x="344527" y="2073977"/>
                  <a:pt x="278113" y="1724633"/>
                  <a:pt x="208885" y="1221197"/>
                </a:cubicBezTo>
                <a:cubicBezTo>
                  <a:pt x="201156" y="1164950"/>
                  <a:pt x="193137" y="1109029"/>
                  <a:pt x="185325" y="1054955"/>
                </a:cubicBezTo>
                <a:cubicBezTo>
                  <a:pt x="143135" y="761698"/>
                  <a:pt x="103325" y="484721"/>
                  <a:pt x="125985" y="244401"/>
                </a:cubicBezTo>
                <a:cubicBezTo>
                  <a:pt x="131401" y="186965"/>
                  <a:pt x="140293" y="132664"/>
                  <a:pt x="152959" y="8082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2" descr="La historia del logo de Apple y evolución de la manzana">
            <a:extLst>
              <a:ext uri="{FF2B5EF4-FFF2-40B4-BE49-F238E27FC236}">
                <a16:creationId xmlns:a16="http://schemas.microsoft.com/office/drawing/2014/main" id="{6478088C-CA66-C644-EDF8-319589FBB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r="14115" b="-3"/>
          <a:stretch/>
        </p:blipFill>
        <p:spPr bwMode="auto">
          <a:xfrm>
            <a:off x="3821829" y="623466"/>
            <a:ext cx="2687154" cy="2687367"/>
          </a:xfrm>
          <a:custGeom>
            <a:avLst/>
            <a:gdLst/>
            <a:ahLst/>
            <a:cxnLst/>
            <a:rect l="l" t="t" r="r" b="b"/>
            <a:pathLst>
              <a:path w="2687154" h="2687367">
                <a:moveTo>
                  <a:pt x="1454785" y="1063"/>
                </a:moveTo>
                <a:cubicBezTo>
                  <a:pt x="1693423" y="9010"/>
                  <a:pt x="1914118" y="61442"/>
                  <a:pt x="2099467" y="156432"/>
                </a:cubicBezTo>
                <a:cubicBezTo>
                  <a:pt x="2244525" y="230806"/>
                  <a:pt x="2365442" y="329654"/>
                  <a:pt x="2458804" y="450248"/>
                </a:cubicBezTo>
                <a:cubicBezTo>
                  <a:pt x="2558369" y="578936"/>
                  <a:pt x="2626417" y="732204"/>
                  <a:pt x="2660972" y="905889"/>
                </a:cubicBezTo>
                <a:cubicBezTo>
                  <a:pt x="2697613" y="1090060"/>
                  <a:pt x="2695800" y="1283803"/>
                  <a:pt x="2655506" y="1481541"/>
                </a:cubicBezTo>
                <a:cubicBezTo>
                  <a:pt x="2616405" y="1674071"/>
                  <a:pt x="2540272" y="1864400"/>
                  <a:pt x="2435396" y="2032054"/>
                </a:cubicBezTo>
                <a:cubicBezTo>
                  <a:pt x="2328740" y="2202615"/>
                  <a:pt x="2197165" y="2345340"/>
                  <a:pt x="2044455" y="2456196"/>
                </a:cubicBezTo>
                <a:cubicBezTo>
                  <a:pt x="1888342" y="2569490"/>
                  <a:pt x="1716998" y="2643732"/>
                  <a:pt x="1535162" y="2676769"/>
                </a:cubicBezTo>
                <a:cubicBezTo>
                  <a:pt x="1352034" y="2710042"/>
                  <a:pt x="1231880" y="2663095"/>
                  <a:pt x="998745" y="2562316"/>
                </a:cubicBezTo>
                <a:cubicBezTo>
                  <a:pt x="942516" y="2537996"/>
                  <a:pt x="884339" y="2512855"/>
                  <a:pt x="820897" y="2487849"/>
                </a:cubicBezTo>
                <a:cubicBezTo>
                  <a:pt x="336177" y="2296751"/>
                  <a:pt x="94710" y="2040959"/>
                  <a:pt x="13464" y="1632596"/>
                </a:cubicBezTo>
                <a:cubicBezTo>
                  <a:pt x="-39858" y="1364587"/>
                  <a:pt x="70857" y="1140721"/>
                  <a:pt x="245794" y="829771"/>
                </a:cubicBezTo>
                <a:cubicBezTo>
                  <a:pt x="265343" y="795032"/>
                  <a:pt x="284584" y="760348"/>
                  <a:pt x="303156" y="726784"/>
                </a:cubicBezTo>
                <a:cubicBezTo>
                  <a:pt x="403973" y="544832"/>
                  <a:pt x="499217" y="372996"/>
                  <a:pt x="615094" y="249099"/>
                </a:cubicBezTo>
                <a:cubicBezTo>
                  <a:pt x="725868" y="130651"/>
                  <a:pt x="847530" y="64671"/>
                  <a:pt x="1009614" y="35223"/>
                </a:cubicBezTo>
                <a:cubicBezTo>
                  <a:pt x="1161959" y="7543"/>
                  <a:pt x="1311603" y="-3704"/>
                  <a:pt x="1454785" y="106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Freeform: Shape 4114">
            <a:extLst>
              <a:ext uri="{FF2B5EF4-FFF2-40B4-BE49-F238E27FC236}">
                <a16:creationId xmlns:a16="http://schemas.microsoft.com/office/drawing/2014/main" id="{31503D0D-7DB7-42FE-AA0C-455F4D8D7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21829" y="623454"/>
            <a:ext cx="2687155" cy="2687367"/>
          </a:xfrm>
          <a:custGeom>
            <a:avLst/>
            <a:gdLst>
              <a:gd name="connsiteX0" fmla="*/ 1379411 w 2687155"/>
              <a:gd name="connsiteY0" fmla="*/ 125092 h 2687367"/>
              <a:gd name="connsiteX1" fmla="*/ 1653453 w 2687155"/>
              <a:gd name="connsiteY1" fmla="*/ 155353 h 2687367"/>
              <a:gd name="connsiteX2" fmla="*/ 2013867 w 2687155"/>
              <a:gd name="connsiteY2" fmla="*/ 348128 h 2687367"/>
              <a:gd name="connsiteX3" fmla="*/ 2298841 w 2687155"/>
              <a:gd name="connsiteY3" fmla="*/ 778686 h 2687367"/>
              <a:gd name="connsiteX4" fmla="*/ 2351241 w 2687155"/>
              <a:gd name="connsiteY4" fmla="*/ 871513 h 2687367"/>
              <a:gd name="connsiteX5" fmla="*/ 2563486 w 2687155"/>
              <a:gd name="connsiteY5" fmla="*/ 1595136 h 2687367"/>
              <a:gd name="connsiteX6" fmla="*/ 1825856 w 2687155"/>
              <a:gd name="connsiteY6" fmla="*/ 2366012 h 2687367"/>
              <a:gd name="connsiteX7" fmla="*/ 1663382 w 2687155"/>
              <a:gd name="connsiteY7" fmla="*/ 2433131 h 2687367"/>
              <a:gd name="connsiteX8" fmla="*/ 1173337 w 2687155"/>
              <a:gd name="connsiteY8" fmla="*/ 2536294 h 2687367"/>
              <a:gd name="connsiteX9" fmla="*/ 708072 w 2687155"/>
              <a:gd name="connsiteY9" fmla="*/ 2337480 h 2687367"/>
              <a:gd name="connsiteX10" fmla="*/ 350926 w 2687155"/>
              <a:gd name="connsiteY10" fmla="*/ 1955183 h 2687367"/>
              <a:gd name="connsiteX11" fmla="*/ 149846 w 2687155"/>
              <a:gd name="connsiteY11" fmla="*/ 1458983 h 2687367"/>
              <a:gd name="connsiteX12" fmla="*/ 144852 w 2687155"/>
              <a:gd name="connsiteY12" fmla="*/ 940122 h 2687367"/>
              <a:gd name="connsiteX13" fmla="*/ 329542 w 2687155"/>
              <a:gd name="connsiteY13" fmla="*/ 529432 h 2687367"/>
              <a:gd name="connsiteX14" fmla="*/ 657816 w 2687155"/>
              <a:gd name="connsiteY14" fmla="*/ 264604 h 2687367"/>
              <a:gd name="connsiteX15" fmla="*/ 1379411 w 2687155"/>
              <a:gd name="connsiteY15" fmla="*/ 125092 h 2687367"/>
              <a:gd name="connsiteX16" fmla="*/ 1232370 w 2687155"/>
              <a:gd name="connsiteY16" fmla="*/ 1063 h 2687367"/>
              <a:gd name="connsiteX17" fmla="*/ 587688 w 2687155"/>
              <a:gd name="connsiteY17" fmla="*/ 156432 h 2687367"/>
              <a:gd name="connsiteX18" fmla="*/ 228351 w 2687155"/>
              <a:gd name="connsiteY18" fmla="*/ 450248 h 2687367"/>
              <a:gd name="connsiteX19" fmla="*/ 26183 w 2687155"/>
              <a:gd name="connsiteY19" fmla="*/ 905889 h 2687367"/>
              <a:gd name="connsiteX20" fmla="*/ 31650 w 2687155"/>
              <a:gd name="connsiteY20" fmla="*/ 1481541 h 2687367"/>
              <a:gd name="connsiteX21" fmla="*/ 251759 w 2687155"/>
              <a:gd name="connsiteY21" fmla="*/ 2032054 h 2687367"/>
              <a:gd name="connsiteX22" fmla="*/ 642700 w 2687155"/>
              <a:gd name="connsiteY22" fmla="*/ 2456196 h 2687367"/>
              <a:gd name="connsiteX23" fmla="*/ 1151993 w 2687155"/>
              <a:gd name="connsiteY23" fmla="*/ 2676769 h 2687367"/>
              <a:gd name="connsiteX24" fmla="*/ 1688410 w 2687155"/>
              <a:gd name="connsiteY24" fmla="*/ 2562316 h 2687367"/>
              <a:gd name="connsiteX25" fmla="*/ 1866259 w 2687155"/>
              <a:gd name="connsiteY25" fmla="*/ 2487849 h 2687367"/>
              <a:gd name="connsiteX26" fmla="*/ 2673692 w 2687155"/>
              <a:gd name="connsiteY26" fmla="*/ 1632596 h 2687367"/>
              <a:gd name="connsiteX27" fmla="*/ 2441361 w 2687155"/>
              <a:gd name="connsiteY27" fmla="*/ 829771 h 2687367"/>
              <a:gd name="connsiteX28" fmla="*/ 2383999 w 2687155"/>
              <a:gd name="connsiteY28" fmla="*/ 726784 h 2687367"/>
              <a:gd name="connsiteX29" fmla="*/ 2072061 w 2687155"/>
              <a:gd name="connsiteY29" fmla="*/ 249099 h 2687367"/>
              <a:gd name="connsiteX30" fmla="*/ 1677542 w 2687155"/>
              <a:gd name="connsiteY30" fmla="*/ 35223 h 2687367"/>
              <a:gd name="connsiteX31" fmla="*/ 1232370 w 2687155"/>
              <a:gd name="connsiteY31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687155" h="2687367">
                <a:moveTo>
                  <a:pt x="1379411" y="125092"/>
                </a:moveTo>
                <a:cubicBezTo>
                  <a:pt x="1468984" y="128671"/>
                  <a:pt x="1560670" y="138721"/>
                  <a:pt x="1653453" y="155353"/>
                </a:cubicBezTo>
                <a:cubicBezTo>
                  <a:pt x="1801527" y="181896"/>
                  <a:pt x="1912668" y="241366"/>
                  <a:pt x="2013867" y="348128"/>
                </a:cubicBezTo>
                <a:cubicBezTo>
                  <a:pt x="2119726" y="459803"/>
                  <a:pt x="2206737" y="614685"/>
                  <a:pt x="2298841" y="778686"/>
                </a:cubicBezTo>
                <a:cubicBezTo>
                  <a:pt x="2315806" y="808940"/>
                  <a:pt x="2333384" y="840203"/>
                  <a:pt x="2351241" y="871513"/>
                </a:cubicBezTo>
                <a:cubicBezTo>
                  <a:pt x="2511056" y="1151785"/>
                  <a:pt x="2612199" y="1353567"/>
                  <a:pt x="2563486" y="1595136"/>
                </a:cubicBezTo>
                <a:cubicBezTo>
                  <a:pt x="2489264" y="1963210"/>
                  <a:pt x="2268671" y="2193766"/>
                  <a:pt x="1825856" y="2366012"/>
                </a:cubicBezTo>
                <a:cubicBezTo>
                  <a:pt x="1767898" y="2388550"/>
                  <a:pt x="1714751" y="2411212"/>
                  <a:pt x="1663382" y="2433131"/>
                </a:cubicBezTo>
                <a:cubicBezTo>
                  <a:pt x="1450402" y="2523968"/>
                  <a:pt x="1340635" y="2566284"/>
                  <a:pt x="1173337" y="2536294"/>
                </a:cubicBezTo>
                <a:cubicBezTo>
                  <a:pt x="1007221" y="2506516"/>
                  <a:pt x="850689" y="2439598"/>
                  <a:pt x="708072" y="2337480"/>
                </a:cubicBezTo>
                <a:cubicBezTo>
                  <a:pt x="568563" y="2237563"/>
                  <a:pt x="448362" y="2108917"/>
                  <a:pt x="350926" y="1955183"/>
                </a:cubicBezTo>
                <a:cubicBezTo>
                  <a:pt x="255118" y="1804070"/>
                  <a:pt x="185566" y="1632518"/>
                  <a:pt x="149846" y="1458983"/>
                </a:cubicBezTo>
                <a:cubicBezTo>
                  <a:pt x="113036" y="1280752"/>
                  <a:pt x="111378" y="1106123"/>
                  <a:pt x="144852" y="940122"/>
                </a:cubicBezTo>
                <a:cubicBezTo>
                  <a:pt x="176420" y="783572"/>
                  <a:pt x="238586" y="645425"/>
                  <a:pt x="329542" y="529432"/>
                </a:cubicBezTo>
                <a:cubicBezTo>
                  <a:pt x="414835" y="420736"/>
                  <a:pt x="525296" y="331640"/>
                  <a:pt x="657816" y="264604"/>
                </a:cubicBezTo>
                <a:cubicBezTo>
                  <a:pt x="861008" y="161861"/>
                  <a:pt x="1110695" y="114356"/>
                  <a:pt x="1379411" y="125092"/>
                </a:cubicBezTo>
                <a:close/>
                <a:moveTo>
                  <a:pt x="1232370" y="1063"/>
                </a:moveTo>
                <a:cubicBezTo>
                  <a:pt x="993732" y="9010"/>
                  <a:pt x="773038" y="61442"/>
                  <a:pt x="587688" y="156432"/>
                </a:cubicBezTo>
                <a:cubicBezTo>
                  <a:pt x="442630" y="230806"/>
                  <a:pt x="321713" y="329654"/>
                  <a:pt x="228351" y="450248"/>
                </a:cubicBezTo>
                <a:cubicBezTo>
                  <a:pt x="128786" y="578936"/>
                  <a:pt x="60739" y="732204"/>
                  <a:pt x="26183" y="905889"/>
                </a:cubicBezTo>
                <a:cubicBezTo>
                  <a:pt x="-10458" y="1090060"/>
                  <a:pt x="-8645" y="1283803"/>
                  <a:pt x="31650" y="1481541"/>
                </a:cubicBezTo>
                <a:cubicBezTo>
                  <a:pt x="70750" y="1674071"/>
                  <a:pt x="146884" y="1864400"/>
                  <a:pt x="251759" y="2032054"/>
                </a:cubicBezTo>
                <a:cubicBezTo>
                  <a:pt x="358415" y="2202615"/>
                  <a:pt x="489990" y="2345340"/>
                  <a:pt x="642700" y="2456196"/>
                </a:cubicBezTo>
                <a:cubicBezTo>
                  <a:pt x="798814" y="2569490"/>
                  <a:pt x="970158" y="2643732"/>
                  <a:pt x="1151993" y="2676769"/>
                </a:cubicBezTo>
                <a:cubicBezTo>
                  <a:pt x="1335121" y="2710042"/>
                  <a:pt x="1455276" y="2663095"/>
                  <a:pt x="1688410" y="2562316"/>
                </a:cubicBezTo>
                <a:cubicBezTo>
                  <a:pt x="1744639" y="2537996"/>
                  <a:pt x="1802816" y="2512855"/>
                  <a:pt x="1866259" y="2487849"/>
                </a:cubicBezTo>
                <a:cubicBezTo>
                  <a:pt x="2350978" y="2296751"/>
                  <a:pt x="2592445" y="2040959"/>
                  <a:pt x="2673692" y="1632596"/>
                </a:cubicBezTo>
                <a:cubicBezTo>
                  <a:pt x="2727013" y="1364587"/>
                  <a:pt x="2616299" y="1140721"/>
                  <a:pt x="2441361" y="829771"/>
                </a:cubicBezTo>
                <a:cubicBezTo>
                  <a:pt x="2421813" y="795032"/>
                  <a:pt x="2402572" y="760348"/>
                  <a:pt x="2383999" y="726784"/>
                </a:cubicBezTo>
                <a:cubicBezTo>
                  <a:pt x="2283182" y="544832"/>
                  <a:pt x="2187938" y="372996"/>
                  <a:pt x="2072061" y="249099"/>
                </a:cubicBezTo>
                <a:cubicBezTo>
                  <a:pt x="1961287" y="130651"/>
                  <a:pt x="1839626" y="64671"/>
                  <a:pt x="1677542" y="35223"/>
                </a:cubicBezTo>
                <a:cubicBezTo>
                  <a:pt x="1525197" y="7543"/>
                  <a:pt x="1375552" y="-3704"/>
                  <a:pt x="1232370" y="106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17" name="Freeform: Shape 4116">
            <a:extLst>
              <a:ext uri="{FF2B5EF4-FFF2-40B4-BE49-F238E27FC236}">
                <a16:creationId xmlns:a16="http://schemas.microsoft.com/office/drawing/2014/main" id="{D0B489A4-0D2D-4199-B24F-6F153885C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1931" y="-12440"/>
            <a:ext cx="4350361" cy="2866417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100" name="Picture 4" descr="How to Recreate Apple's Parallax Effect | ProtoPie">
            <a:extLst>
              <a:ext uri="{FF2B5EF4-FFF2-40B4-BE49-F238E27FC236}">
                <a16:creationId xmlns:a16="http://schemas.microsoft.com/office/drawing/2014/main" id="{9D2D2144-D714-9E2A-415C-3E077533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46" b="-2"/>
          <a:stretch/>
        </p:blipFill>
        <p:spPr bwMode="auto">
          <a:xfrm>
            <a:off x="7111608" y="12"/>
            <a:ext cx="4011734" cy="2646947"/>
          </a:xfrm>
          <a:custGeom>
            <a:avLst/>
            <a:gdLst/>
            <a:ahLst/>
            <a:cxnLst/>
            <a:rect l="l" t="t" r="r" b="b"/>
            <a:pathLst>
              <a:path w="4011734" h="2646947">
                <a:moveTo>
                  <a:pt x="169207" y="0"/>
                </a:moveTo>
                <a:lnTo>
                  <a:pt x="3717700" y="0"/>
                </a:lnTo>
                <a:lnTo>
                  <a:pt x="3722961" y="7075"/>
                </a:lnTo>
                <a:cubicBezTo>
                  <a:pt x="3759881" y="62336"/>
                  <a:pt x="3793606" y="118918"/>
                  <a:pt x="3824060" y="176721"/>
                </a:cubicBezTo>
                <a:cubicBezTo>
                  <a:pt x="3948545" y="413080"/>
                  <a:pt x="4011734" y="659312"/>
                  <a:pt x="4011734" y="908578"/>
                </a:cubicBezTo>
                <a:cubicBezTo>
                  <a:pt x="4011734" y="1159615"/>
                  <a:pt x="3910924" y="1306223"/>
                  <a:pt x="3701126" y="1588134"/>
                </a:cubicBezTo>
                <a:cubicBezTo>
                  <a:pt x="3650506" y="1656124"/>
                  <a:pt x="3598163" y="1726474"/>
                  <a:pt x="3544617" y="1803828"/>
                </a:cubicBezTo>
                <a:cubicBezTo>
                  <a:pt x="3135436" y="2394813"/>
                  <a:pt x="2696213" y="2646947"/>
                  <a:pt x="2076029" y="2646947"/>
                </a:cubicBezTo>
                <a:cubicBezTo>
                  <a:pt x="1669002" y="2646947"/>
                  <a:pt x="1370360" y="2441546"/>
                  <a:pt x="961179" y="2128254"/>
                </a:cubicBezTo>
                <a:cubicBezTo>
                  <a:pt x="915468" y="2093247"/>
                  <a:pt x="869754" y="2058662"/>
                  <a:pt x="825505" y="2025257"/>
                </a:cubicBezTo>
                <a:cubicBezTo>
                  <a:pt x="585662" y="1843981"/>
                  <a:pt x="359162" y="1672742"/>
                  <a:pt x="208421" y="1486825"/>
                </a:cubicBezTo>
                <a:cubicBezTo>
                  <a:pt x="64309" y="1309091"/>
                  <a:pt x="0" y="1130767"/>
                  <a:pt x="0" y="908578"/>
                </a:cubicBezTo>
                <a:cubicBezTo>
                  <a:pt x="0" y="630123"/>
                  <a:pt x="41538" y="365716"/>
                  <a:pt x="120793" y="12687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Freeform: Shape 4118">
            <a:extLst>
              <a:ext uri="{FF2B5EF4-FFF2-40B4-BE49-F238E27FC236}">
                <a16:creationId xmlns:a16="http://schemas.microsoft.com/office/drawing/2014/main" id="{CAB4EFC4-7E1F-4404-9835-FA919F098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11608" y="0"/>
            <a:ext cx="4011734" cy="2646947"/>
          </a:xfrm>
          <a:custGeom>
            <a:avLst/>
            <a:gdLst>
              <a:gd name="connsiteX0" fmla="*/ 3842527 w 4011734"/>
              <a:gd name="connsiteY0" fmla="*/ 0 h 2646947"/>
              <a:gd name="connsiteX1" fmla="*/ 3700720 w 4011734"/>
              <a:gd name="connsiteY1" fmla="*/ 0 h 2646947"/>
              <a:gd name="connsiteX2" fmla="*/ 3740093 w 4011734"/>
              <a:gd name="connsiteY2" fmla="*/ 75602 h 2646947"/>
              <a:gd name="connsiteX3" fmla="*/ 3916112 w 4011734"/>
              <a:gd name="connsiteY3" fmla="*/ 922354 h 2646947"/>
              <a:gd name="connsiteX4" fmla="*/ 3720190 w 4011734"/>
              <a:gd name="connsiteY4" fmla="*/ 1434599 h 2646947"/>
              <a:gd name="connsiteX5" fmla="*/ 3140113 w 4011734"/>
              <a:gd name="connsiteY5" fmla="*/ 1911574 h 2646947"/>
              <a:gd name="connsiteX6" fmla="*/ 3012574 w 4011734"/>
              <a:gd name="connsiteY6" fmla="*/ 2002816 h 2646947"/>
              <a:gd name="connsiteX7" fmla="*/ 1964580 w 4011734"/>
              <a:gd name="connsiteY7" fmla="*/ 2462305 h 2646947"/>
              <a:gd name="connsiteX8" fmla="*/ 584064 w 4011734"/>
              <a:gd name="connsiteY8" fmla="*/ 1715420 h 2646947"/>
              <a:gd name="connsiteX9" fmla="*/ 436941 w 4011734"/>
              <a:gd name="connsiteY9" fmla="*/ 1524345 h 2646947"/>
              <a:gd name="connsiteX10" fmla="*/ 144959 w 4011734"/>
              <a:gd name="connsiteY10" fmla="*/ 922354 h 2646947"/>
              <a:gd name="connsiteX11" fmla="*/ 321378 w 4011734"/>
              <a:gd name="connsiteY11" fmla="*/ 274033 h 2646947"/>
              <a:gd name="connsiteX12" fmla="*/ 416414 w 4011734"/>
              <a:gd name="connsiteY12" fmla="*/ 123749 h 2646947"/>
              <a:gd name="connsiteX13" fmla="*/ 514060 w 4011734"/>
              <a:gd name="connsiteY13" fmla="*/ 0 h 2646947"/>
              <a:gd name="connsiteX14" fmla="*/ 294034 w 4011734"/>
              <a:gd name="connsiteY14" fmla="*/ 0 h 2646947"/>
              <a:gd name="connsiteX15" fmla="*/ 288773 w 4011734"/>
              <a:gd name="connsiteY15" fmla="*/ 7075 h 2646947"/>
              <a:gd name="connsiteX16" fmla="*/ 187674 w 4011734"/>
              <a:gd name="connsiteY16" fmla="*/ 176721 h 2646947"/>
              <a:gd name="connsiteX17" fmla="*/ 0 w 4011734"/>
              <a:gd name="connsiteY17" fmla="*/ 908578 h 2646947"/>
              <a:gd name="connsiteX18" fmla="*/ 310608 w 4011734"/>
              <a:gd name="connsiteY18" fmla="*/ 1588134 h 2646947"/>
              <a:gd name="connsiteX19" fmla="*/ 467117 w 4011734"/>
              <a:gd name="connsiteY19" fmla="*/ 1803828 h 2646947"/>
              <a:gd name="connsiteX20" fmla="*/ 1935705 w 4011734"/>
              <a:gd name="connsiteY20" fmla="*/ 2646947 h 2646947"/>
              <a:gd name="connsiteX21" fmla="*/ 3050555 w 4011734"/>
              <a:gd name="connsiteY21" fmla="*/ 2128254 h 2646947"/>
              <a:gd name="connsiteX22" fmla="*/ 3186230 w 4011734"/>
              <a:gd name="connsiteY22" fmla="*/ 2025257 h 2646947"/>
              <a:gd name="connsiteX23" fmla="*/ 3803313 w 4011734"/>
              <a:gd name="connsiteY23" fmla="*/ 1486825 h 2646947"/>
              <a:gd name="connsiteX24" fmla="*/ 4011734 w 4011734"/>
              <a:gd name="connsiteY24" fmla="*/ 908578 h 2646947"/>
              <a:gd name="connsiteX25" fmla="*/ 3890941 w 4011734"/>
              <a:gd name="connsiteY25" fmla="*/ 126877 h 264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11734" h="2646947">
                <a:moveTo>
                  <a:pt x="3842527" y="0"/>
                </a:moveTo>
                <a:lnTo>
                  <a:pt x="3700720" y="0"/>
                </a:lnTo>
                <a:lnTo>
                  <a:pt x="3740093" y="75602"/>
                </a:lnTo>
                <a:cubicBezTo>
                  <a:pt x="3855101" y="325120"/>
                  <a:pt x="3916112" y="614016"/>
                  <a:pt x="3916112" y="922354"/>
                </a:cubicBezTo>
                <a:cubicBezTo>
                  <a:pt x="3916112" y="1119183"/>
                  <a:pt x="3855659" y="1277152"/>
                  <a:pt x="3720190" y="1434599"/>
                </a:cubicBezTo>
                <a:cubicBezTo>
                  <a:pt x="3578489" y="1599296"/>
                  <a:pt x="3365572" y="1750990"/>
                  <a:pt x="3140113" y="1911574"/>
                </a:cubicBezTo>
                <a:cubicBezTo>
                  <a:pt x="3098517" y="1941167"/>
                  <a:pt x="3055545" y="1971805"/>
                  <a:pt x="3012574" y="2002816"/>
                </a:cubicBezTo>
                <a:cubicBezTo>
                  <a:pt x="2627932" y="2280349"/>
                  <a:pt x="2347200" y="2462305"/>
                  <a:pt x="1964580" y="2462305"/>
                </a:cubicBezTo>
                <a:cubicBezTo>
                  <a:pt x="1381588" y="2462305"/>
                  <a:pt x="968706" y="2238951"/>
                  <a:pt x="584064" y="1715420"/>
                </a:cubicBezTo>
                <a:cubicBezTo>
                  <a:pt x="533728" y="1646896"/>
                  <a:pt x="484524" y="1584575"/>
                  <a:pt x="436941" y="1524345"/>
                </a:cubicBezTo>
                <a:cubicBezTo>
                  <a:pt x="239723" y="1274611"/>
                  <a:pt x="144959" y="1144738"/>
                  <a:pt x="144959" y="922354"/>
                </a:cubicBezTo>
                <a:cubicBezTo>
                  <a:pt x="144959" y="701540"/>
                  <a:pt x="204359" y="483414"/>
                  <a:pt x="321378" y="274033"/>
                </a:cubicBezTo>
                <a:cubicBezTo>
                  <a:pt x="350006" y="222828"/>
                  <a:pt x="381708" y="172704"/>
                  <a:pt x="416414" y="123749"/>
                </a:cubicBezTo>
                <a:lnTo>
                  <a:pt x="514060" y="0"/>
                </a:lnTo>
                <a:lnTo>
                  <a:pt x="294034" y="0"/>
                </a:lnTo>
                <a:lnTo>
                  <a:pt x="288773" y="7075"/>
                </a:lnTo>
                <a:cubicBezTo>
                  <a:pt x="251853" y="62336"/>
                  <a:pt x="218128" y="118918"/>
                  <a:pt x="187674" y="176721"/>
                </a:cubicBezTo>
                <a:cubicBezTo>
                  <a:pt x="63189" y="413080"/>
                  <a:pt x="0" y="659312"/>
                  <a:pt x="0" y="908578"/>
                </a:cubicBezTo>
                <a:cubicBezTo>
                  <a:pt x="0" y="1159615"/>
                  <a:pt x="100810" y="1306222"/>
                  <a:pt x="310608" y="1588134"/>
                </a:cubicBezTo>
                <a:cubicBezTo>
                  <a:pt x="361228" y="1656124"/>
                  <a:pt x="413571" y="1726474"/>
                  <a:pt x="467117" y="1803828"/>
                </a:cubicBezTo>
                <a:cubicBezTo>
                  <a:pt x="876298" y="2394813"/>
                  <a:pt x="1315521" y="2646947"/>
                  <a:pt x="1935705" y="2646947"/>
                </a:cubicBezTo>
                <a:cubicBezTo>
                  <a:pt x="2342732" y="2646947"/>
                  <a:pt x="2641374" y="2441546"/>
                  <a:pt x="3050555" y="2128254"/>
                </a:cubicBezTo>
                <a:cubicBezTo>
                  <a:pt x="3096266" y="2093247"/>
                  <a:pt x="3141980" y="2058662"/>
                  <a:pt x="3186230" y="2025257"/>
                </a:cubicBezTo>
                <a:cubicBezTo>
                  <a:pt x="3426072" y="1843981"/>
                  <a:pt x="3652572" y="1672742"/>
                  <a:pt x="3803313" y="1486825"/>
                </a:cubicBezTo>
                <a:cubicBezTo>
                  <a:pt x="3947426" y="1309091"/>
                  <a:pt x="4011734" y="1130767"/>
                  <a:pt x="4011734" y="908578"/>
                </a:cubicBezTo>
                <a:cubicBezTo>
                  <a:pt x="4011734" y="630123"/>
                  <a:pt x="3970196" y="365716"/>
                  <a:pt x="3890941" y="12687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82EA1D-C1EA-DBCC-2112-00AB5DD1C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179" y="4521124"/>
            <a:ext cx="5745706" cy="1680138"/>
          </a:xfrm>
        </p:spPr>
        <p:txBody>
          <a:bodyPr>
            <a:normAutofit/>
          </a:bodyPr>
          <a:lstStyle/>
          <a:p>
            <a:r>
              <a:rPr lang="es-ES" sz="1900" dirty="0" err="1"/>
              <a:t>Hover-triggered</a:t>
            </a:r>
            <a:r>
              <a:rPr lang="es-ES" sz="1900" dirty="0"/>
              <a:t> </a:t>
            </a:r>
            <a:r>
              <a:rPr lang="es-ES" sz="1900" dirty="0" err="1"/>
              <a:t>animations</a:t>
            </a:r>
            <a:r>
              <a:rPr lang="es-ES" sz="1900" dirty="0"/>
              <a:t> – </a:t>
            </a:r>
            <a:r>
              <a:rPr lang="es-ES" sz="1900" dirty="0" err="1"/>
              <a:t>Buttons</a:t>
            </a:r>
            <a:r>
              <a:rPr lang="es-ES" sz="1900" dirty="0"/>
              <a:t> </a:t>
            </a:r>
            <a:r>
              <a:rPr lang="es-ES" sz="1900" dirty="0" err="1"/>
              <a:t>that</a:t>
            </a:r>
            <a:r>
              <a:rPr lang="es-ES" sz="1900" dirty="0"/>
              <a:t> </a:t>
            </a:r>
            <a:r>
              <a:rPr lang="es-ES" sz="1900" dirty="0" err="1"/>
              <a:t>breathe</a:t>
            </a:r>
            <a:r>
              <a:rPr lang="es-ES" sz="1900" dirty="0"/>
              <a:t>. </a:t>
            </a:r>
          </a:p>
          <a:p>
            <a:r>
              <a:rPr lang="es-ES" sz="1900" dirty="0" err="1"/>
              <a:t>Cinematic</a:t>
            </a:r>
            <a:r>
              <a:rPr lang="es-ES" sz="1900" dirty="0"/>
              <a:t> </a:t>
            </a:r>
            <a:r>
              <a:rPr lang="es-ES" sz="1900" dirty="0" err="1"/>
              <a:t>auto-play</a:t>
            </a:r>
            <a:r>
              <a:rPr lang="es-ES" sz="1900" dirty="0"/>
              <a:t> video – Show, </a:t>
            </a:r>
            <a:r>
              <a:rPr lang="es-ES" sz="1900" dirty="0" err="1"/>
              <a:t>don’t</a:t>
            </a:r>
            <a:r>
              <a:rPr lang="es-ES" sz="1900" dirty="0"/>
              <a:t> </a:t>
            </a:r>
            <a:r>
              <a:rPr lang="es-ES" sz="1900" dirty="0" err="1"/>
              <a:t>tell</a:t>
            </a:r>
            <a:r>
              <a:rPr lang="es-ES" sz="1900" dirty="0"/>
              <a:t>. </a:t>
            </a:r>
          </a:p>
          <a:p>
            <a:r>
              <a:rPr lang="es-ES" sz="1900" dirty="0"/>
              <a:t>Dynamic </a:t>
            </a:r>
            <a:r>
              <a:rPr lang="es-ES" sz="1900" dirty="0" err="1"/>
              <a:t>scrolling</a:t>
            </a:r>
            <a:r>
              <a:rPr lang="es-ES" sz="1900" dirty="0"/>
              <a:t> </a:t>
            </a:r>
            <a:r>
              <a:rPr lang="es-ES" sz="1900" dirty="0" err="1"/>
              <a:t>effects</a:t>
            </a:r>
            <a:r>
              <a:rPr lang="es-ES" sz="1900" dirty="0"/>
              <a:t> – Parallax Depth </a:t>
            </a:r>
            <a:r>
              <a:rPr lang="es-ES" sz="1900" dirty="0" err="1"/>
              <a:t>for</a:t>
            </a:r>
            <a:r>
              <a:rPr lang="es-ES" sz="1900" dirty="0"/>
              <a:t> </a:t>
            </a:r>
            <a:r>
              <a:rPr lang="es-ES" sz="1900" dirty="0" err="1"/>
              <a:t>storytelling</a:t>
            </a:r>
            <a:r>
              <a:rPr lang="es-ES" sz="1900" dirty="0"/>
              <a:t>. </a:t>
            </a:r>
          </a:p>
        </p:txBody>
      </p:sp>
      <p:sp>
        <p:nvSpPr>
          <p:cNvPr id="4121" name="Freeform: Shape 4120">
            <a:extLst>
              <a:ext uri="{FF2B5EF4-FFF2-40B4-BE49-F238E27FC236}">
                <a16:creationId xmlns:a16="http://schemas.microsoft.com/office/drawing/2014/main" id="{89C1BF26-4E8B-4F40-A7F7-7421DA8E0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272818"/>
            <a:ext cx="5745707" cy="3585182"/>
          </a:xfrm>
          <a:custGeom>
            <a:avLst/>
            <a:gdLst>
              <a:gd name="connsiteX0" fmla="*/ 2681036 w 5745707"/>
              <a:gd name="connsiteY0" fmla="*/ 205773 h 3585182"/>
              <a:gd name="connsiteX1" fmla="*/ 4204914 w 5745707"/>
              <a:gd name="connsiteY1" fmla="*/ 727949 h 3585182"/>
              <a:gd name="connsiteX2" fmla="*/ 4539662 w 5745707"/>
              <a:gd name="connsiteY2" fmla="*/ 935341 h 3585182"/>
              <a:gd name="connsiteX3" fmla="*/ 5364672 w 5745707"/>
              <a:gd name="connsiteY3" fmla="*/ 1696466 h 3585182"/>
              <a:gd name="connsiteX4" fmla="*/ 5596067 w 5745707"/>
              <a:gd name="connsiteY4" fmla="*/ 2824431 h 3585182"/>
              <a:gd name="connsiteX5" fmla="*/ 5529216 w 5745707"/>
              <a:gd name="connsiteY5" fmla="*/ 3415690 h 3585182"/>
              <a:gd name="connsiteX6" fmla="*/ 5485002 w 5745707"/>
              <a:gd name="connsiteY6" fmla="*/ 3585181 h 3585182"/>
              <a:gd name="connsiteX7" fmla="*/ 183434 w 5745707"/>
              <a:gd name="connsiteY7" fmla="*/ 3585181 h 3585182"/>
              <a:gd name="connsiteX8" fmla="*/ 177419 w 5745707"/>
              <a:gd name="connsiteY8" fmla="*/ 3379484 h 3585182"/>
              <a:gd name="connsiteX9" fmla="*/ 209241 w 5745707"/>
              <a:gd name="connsiteY9" fmla="*/ 3138007 h 3585182"/>
              <a:gd name="connsiteX10" fmla="*/ 641778 w 5745707"/>
              <a:gd name="connsiteY10" fmla="*/ 2025377 h 3585182"/>
              <a:gd name="connsiteX11" fmla="*/ 746708 w 5745707"/>
              <a:gd name="connsiteY11" fmla="*/ 1802131 h 3585182"/>
              <a:gd name="connsiteX12" fmla="*/ 1818233 w 5745707"/>
              <a:gd name="connsiteY12" fmla="*/ 423089 h 3585182"/>
              <a:gd name="connsiteX13" fmla="*/ 2681036 w 5745707"/>
              <a:gd name="connsiteY13" fmla="*/ 205773 h 3585182"/>
              <a:gd name="connsiteX14" fmla="*/ 2819256 w 5745707"/>
              <a:gd name="connsiteY14" fmla="*/ 215 h 3585182"/>
              <a:gd name="connsiteX15" fmla="*/ 1890925 w 5745707"/>
              <a:gd name="connsiteY15" fmla="*/ 199329 h 3585182"/>
              <a:gd name="connsiteX16" fmla="*/ 686343 w 5745707"/>
              <a:gd name="connsiteY16" fmla="*/ 1649431 h 3585182"/>
              <a:gd name="connsiteX17" fmla="*/ 564274 w 5745707"/>
              <a:gd name="connsiteY17" fmla="*/ 1887084 h 3585182"/>
              <a:gd name="connsiteX18" fmla="*/ 52127 w 5745707"/>
              <a:gd name="connsiteY18" fmla="*/ 3075346 h 3585182"/>
              <a:gd name="connsiteX19" fmla="*/ 0 w 5745707"/>
              <a:gd name="connsiteY19" fmla="*/ 3461881 h 3585182"/>
              <a:gd name="connsiteX20" fmla="*/ 3411 w 5745707"/>
              <a:gd name="connsiteY20" fmla="*/ 3585182 h 3585182"/>
              <a:gd name="connsiteX21" fmla="*/ 5554638 w 5745707"/>
              <a:gd name="connsiteY21" fmla="*/ 3585182 h 3585182"/>
              <a:gd name="connsiteX22" fmla="*/ 5704185 w 5745707"/>
              <a:gd name="connsiteY22" fmla="*/ 3585182 h 3585182"/>
              <a:gd name="connsiteX23" fmla="*/ 5745707 w 5745707"/>
              <a:gd name="connsiteY23" fmla="*/ 3585182 h 3585182"/>
              <a:gd name="connsiteX24" fmla="*/ 5745707 w 5745707"/>
              <a:gd name="connsiteY24" fmla="*/ 3381173 h 3585182"/>
              <a:gd name="connsiteX25" fmla="*/ 5745707 w 5745707"/>
              <a:gd name="connsiteY25" fmla="*/ 3339523 h 3585182"/>
              <a:gd name="connsiteX26" fmla="*/ 5745707 w 5745707"/>
              <a:gd name="connsiteY26" fmla="*/ 2216622 h 3585182"/>
              <a:gd name="connsiteX27" fmla="*/ 5704206 w 5745707"/>
              <a:gd name="connsiteY27" fmla="*/ 2023225 h 3585182"/>
              <a:gd name="connsiteX28" fmla="*/ 5605772 w 5745707"/>
              <a:gd name="connsiteY28" fmla="*/ 1730491 h 3585182"/>
              <a:gd name="connsiteX29" fmla="*/ 4763244 w 5745707"/>
              <a:gd name="connsiteY29" fmla="*/ 870138 h 3585182"/>
              <a:gd name="connsiteX30" fmla="*/ 4416664 w 5745707"/>
              <a:gd name="connsiteY30" fmla="*/ 631051 h 3585182"/>
              <a:gd name="connsiteX31" fmla="*/ 2819256 w 5745707"/>
              <a:gd name="connsiteY31" fmla="*/ 215 h 358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45707" h="3585182">
                <a:moveTo>
                  <a:pt x="2681036" y="205773"/>
                </a:moveTo>
                <a:cubicBezTo>
                  <a:pt x="3159126" y="194053"/>
                  <a:pt x="3647122" y="365554"/>
                  <a:pt x="4204914" y="727949"/>
                </a:cubicBezTo>
                <a:cubicBezTo>
                  <a:pt x="4321714" y="803849"/>
                  <a:pt x="4432525" y="870727"/>
                  <a:pt x="4539662" y="935341"/>
                </a:cubicBezTo>
                <a:cubicBezTo>
                  <a:pt x="4983772" y="1203307"/>
                  <a:pt x="5204291" y="1347559"/>
                  <a:pt x="5364672" y="1696466"/>
                </a:cubicBezTo>
                <a:cubicBezTo>
                  <a:pt x="5523920" y="2042910"/>
                  <a:pt x="5601714" y="2422438"/>
                  <a:pt x="5596067" y="2824431"/>
                </a:cubicBezTo>
                <a:cubicBezTo>
                  <a:pt x="5593280" y="3021066"/>
                  <a:pt x="5570901" y="3218624"/>
                  <a:pt x="5529216" y="3415690"/>
                </a:cubicBezTo>
                <a:lnTo>
                  <a:pt x="5485002" y="3585181"/>
                </a:lnTo>
                <a:lnTo>
                  <a:pt x="183434" y="3585181"/>
                </a:lnTo>
                <a:lnTo>
                  <a:pt x="177419" y="3379484"/>
                </a:lnTo>
                <a:cubicBezTo>
                  <a:pt x="181642" y="3301162"/>
                  <a:pt x="192292" y="3221031"/>
                  <a:pt x="209241" y="3138007"/>
                </a:cubicBezTo>
                <a:cubicBezTo>
                  <a:pt x="280153" y="2790621"/>
                  <a:pt x="455777" y="2418912"/>
                  <a:pt x="641778" y="2025377"/>
                </a:cubicBezTo>
                <a:cubicBezTo>
                  <a:pt x="676120" y="1952827"/>
                  <a:pt x="711548" y="1877771"/>
                  <a:pt x="746708" y="1802131"/>
                </a:cubicBezTo>
                <a:cubicBezTo>
                  <a:pt x="1061459" y="1125148"/>
                  <a:pt x="1306038" y="663370"/>
                  <a:pt x="1818233" y="423089"/>
                </a:cubicBezTo>
                <a:cubicBezTo>
                  <a:pt x="2110892" y="285795"/>
                  <a:pt x="2394181" y="212804"/>
                  <a:pt x="2681036" y="205773"/>
                </a:cubicBezTo>
                <a:close/>
                <a:moveTo>
                  <a:pt x="2819256" y="215"/>
                </a:moveTo>
                <a:cubicBezTo>
                  <a:pt x="2513654" y="-4312"/>
                  <a:pt x="2208774" y="62841"/>
                  <a:pt x="1890925" y="199329"/>
                </a:cubicBezTo>
                <a:cubicBezTo>
                  <a:pt x="1334645" y="438201"/>
                  <a:pt x="1052847" y="928614"/>
                  <a:pt x="686343" y="1649431"/>
                </a:cubicBezTo>
                <a:cubicBezTo>
                  <a:pt x="645402" y="1729970"/>
                  <a:pt x="604201" y="1809862"/>
                  <a:pt x="564274" y="1887084"/>
                </a:cubicBezTo>
                <a:cubicBezTo>
                  <a:pt x="347995" y="2305972"/>
                  <a:pt x="143776" y="2701628"/>
                  <a:pt x="52127" y="3075346"/>
                </a:cubicBezTo>
                <a:cubicBezTo>
                  <a:pt x="19266" y="3209322"/>
                  <a:pt x="1796" y="3336841"/>
                  <a:pt x="0" y="3461881"/>
                </a:cubicBezTo>
                <a:lnTo>
                  <a:pt x="3411" y="3585182"/>
                </a:lnTo>
                <a:lnTo>
                  <a:pt x="5554638" y="3585182"/>
                </a:lnTo>
                <a:lnTo>
                  <a:pt x="5704185" y="3585182"/>
                </a:lnTo>
                <a:lnTo>
                  <a:pt x="5745707" y="3585182"/>
                </a:lnTo>
                <a:lnTo>
                  <a:pt x="5745707" y="3381173"/>
                </a:lnTo>
                <a:lnTo>
                  <a:pt x="5745707" y="3339523"/>
                </a:lnTo>
                <a:lnTo>
                  <a:pt x="5745707" y="2216622"/>
                </a:lnTo>
                <a:lnTo>
                  <a:pt x="5704206" y="2023225"/>
                </a:lnTo>
                <a:cubicBezTo>
                  <a:pt x="5676925" y="1923742"/>
                  <a:pt x="5644106" y="1826103"/>
                  <a:pt x="5605772" y="1730491"/>
                </a:cubicBezTo>
                <a:cubicBezTo>
                  <a:pt x="5451349" y="1345325"/>
                  <a:pt x="5223389" y="1179549"/>
                  <a:pt x="4763244" y="870138"/>
                </a:cubicBezTo>
                <a:cubicBezTo>
                  <a:pt x="4652240" y="795528"/>
                  <a:pt x="4537430" y="718309"/>
                  <a:pt x="4416664" y="631051"/>
                </a:cubicBezTo>
                <a:cubicBezTo>
                  <a:pt x="3839936" y="214420"/>
                  <a:pt x="3328594" y="7761"/>
                  <a:pt x="2819256" y="215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45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2B3FC4-CDF1-E482-A6F2-D85D934EA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es-ES" sz="4200" dirty="0" err="1"/>
              <a:t>User</a:t>
            </a:r>
            <a:r>
              <a:rPr lang="es-ES" sz="4200" dirty="0"/>
              <a:t> </a:t>
            </a:r>
            <a:r>
              <a:rPr lang="es-ES" sz="4200" dirty="0" err="1"/>
              <a:t>Freedom</a:t>
            </a:r>
            <a:r>
              <a:rPr lang="es-ES" sz="4200" dirty="0"/>
              <a:t>: </a:t>
            </a:r>
            <a:r>
              <a:rPr lang="es-ES" sz="4200" dirty="0" err="1"/>
              <a:t>What</a:t>
            </a:r>
            <a:r>
              <a:rPr lang="es-ES" sz="4200" dirty="0"/>
              <a:t> Can </a:t>
            </a:r>
            <a:r>
              <a:rPr lang="es-ES" sz="4200" dirty="0" err="1"/>
              <a:t>You</a:t>
            </a:r>
            <a:r>
              <a:rPr lang="es-ES" sz="4200" dirty="0"/>
              <a:t> Do?</a:t>
            </a:r>
          </a:p>
        </p:txBody>
      </p:sp>
      <p:sp>
        <p:nvSpPr>
          <p:cNvPr id="5133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AC9838-E9AB-A5D5-0E56-086ED5FD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83" y="2846496"/>
            <a:ext cx="4139027" cy="3386399"/>
          </a:xfrm>
        </p:spPr>
        <p:txBody>
          <a:bodyPr>
            <a:normAutofit/>
          </a:bodyPr>
          <a:lstStyle/>
          <a:p>
            <a:r>
              <a:rPr lang="es-ES" sz="2200" dirty="0"/>
              <a:t>Compare </a:t>
            </a:r>
            <a:r>
              <a:rPr lang="es-ES" sz="2200" dirty="0" err="1"/>
              <a:t>models</a:t>
            </a:r>
            <a:r>
              <a:rPr lang="es-ES" sz="2200" dirty="0"/>
              <a:t> </a:t>
            </a:r>
            <a:r>
              <a:rPr lang="es-ES" sz="2200" dirty="0" err="1"/>
              <a:t>side-by-side</a:t>
            </a:r>
            <a:r>
              <a:rPr lang="es-ES" sz="2200" dirty="0"/>
              <a:t>.</a:t>
            </a:r>
          </a:p>
          <a:p>
            <a:r>
              <a:rPr lang="es-ES" sz="2200" dirty="0" err="1"/>
              <a:t>Customize</a:t>
            </a:r>
            <a:r>
              <a:rPr lang="es-ES" sz="2200" dirty="0"/>
              <a:t> </a:t>
            </a:r>
            <a:r>
              <a:rPr lang="es-ES" sz="2200" dirty="0" err="1"/>
              <a:t>device</a:t>
            </a:r>
            <a:r>
              <a:rPr lang="es-ES" sz="2200" dirty="0"/>
              <a:t> in real-time. </a:t>
            </a:r>
          </a:p>
          <a:p>
            <a:r>
              <a:rPr lang="es-ES" sz="2200" dirty="0"/>
              <a:t>Schedule </a:t>
            </a:r>
            <a:r>
              <a:rPr lang="es-ES" sz="2200" dirty="0" err="1"/>
              <a:t>in-store</a:t>
            </a:r>
            <a:r>
              <a:rPr lang="es-ES" sz="2200" dirty="0"/>
              <a:t> </a:t>
            </a:r>
            <a:r>
              <a:rPr lang="es-ES" sz="2200" dirty="0" err="1"/>
              <a:t>support</a:t>
            </a:r>
            <a:r>
              <a:rPr lang="es-ES" sz="2200" dirty="0"/>
              <a:t>. </a:t>
            </a:r>
          </a:p>
        </p:txBody>
      </p:sp>
      <p:pic>
        <p:nvPicPr>
          <p:cNvPr id="5124" name="Picture 4" descr="Use and customize Control Center on iPhone - Apple Support">
            <a:extLst>
              <a:ext uri="{FF2B5EF4-FFF2-40B4-BE49-F238E27FC236}">
                <a16:creationId xmlns:a16="http://schemas.microsoft.com/office/drawing/2014/main" id="{0F28E371-0B4B-C168-ADE3-0083AFB75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934" y="164592"/>
            <a:ext cx="2523195" cy="34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hould You Upgrade Your iPhone?">
            <a:extLst>
              <a:ext uri="{FF2B5EF4-FFF2-40B4-BE49-F238E27FC236}">
                <a16:creationId xmlns:a16="http://schemas.microsoft.com/office/drawing/2014/main" id="{AAD3401E-534E-377D-967F-A9BDE369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7888" y="852420"/>
            <a:ext cx="3785616" cy="126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pple Support app">
            <a:extLst>
              <a:ext uri="{FF2B5EF4-FFF2-40B4-BE49-F238E27FC236}">
                <a16:creationId xmlns:a16="http://schemas.microsoft.com/office/drawing/2014/main" id="{E8855254-B98A-C580-3D57-664C2150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2624" y="4122721"/>
            <a:ext cx="3099816" cy="174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a historia del logo de Apple y evolución de la manzana">
            <a:extLst>
              <a:ext uri="{FF2B5EF4-FFF2-40B4-BE49-F238E27FC236}">
                <a16:creationId xmlns:a16="http://schemas.microsoft.com/office/drawing/2014/main" id="{E7B77387-F4F1-6E4B-F75E-44AE9576F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0" b="10145"/>
          <a:stretch/>
        </p:blipFill>
        <p:spPr bwMode="auto">
          <a:xfrm>
            <a:off x="8247888" y="3517955"/>
            <a:ext cx="3785616" cy="212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639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276</Words>
  <Application>Microsoft Office PowerPoint</Application>
  <PresentationFormat>Panorámica</PresentationFormat>
  <Paragraphs>47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Meiryo</vt:lpstr>
      <vt:lpstr>Aptos</vt:lpstr>
      <vt:lpstr>Aptos Display</vt:lpstr>
      <vt:lpstr>Arial</vt:lpstr>
      <vt:lpstr>Calibri</vt:lpstr>
      <vt:lpstr>Tema de Office</vt:lpstr>
      <vt:lpstr>Apple.com</vt:lpstr>
      <vt:lpstr>INDEX</vt:lpstr>
      <vt:lpstr>Why Apple’s Website Wins </vt:lpstr>
      <vt:lpstr>What is apple.com</vt:lpstr>
      <vt:lpstr>Who uses apple.com</vt:lpstr>
      <vt:lpstr>Exploring apple structure </vt:lpstr>
      <vt:lpstr>Less is More: Apple’s Design Secrets</vt:lpstr>
      <vt:lpstr>Beyond Static: Apple’s Interactive Magic</vt:lpstr>
      <vt:lpstr>User Freedom: What Can You Do?</vt:lpstr>
      <vt:lpstr>Why Apple Wins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ALBERTO BOLTA SANMATEU</dc:creator>
  <cp:lastModifiedBy>ALBERTO BOLTA SANMATEU</cp:lastModifiedBy>
  <cp:revision>12</cp:revision>
  <dcterms:created xsi:type="dcterms:W3CDTF">2025-04-15T14:31:48Z</dcterms:created>
  <dcterms:modified xsi:type="dcterms:W3CDTF">2025-04-16T14:46:17Z</dcterms:modified>
</cp:coreProperties>
</file>